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6"/>
  </p:notesMasterIdLst>
  <p:sldIdLst>
    <p:sldId id="256" r:id="rId2"/>
    <p:sldId id="266" r:id="rId3"/>
    <p:sldId id="270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7" r:id="rId12"/>
    <p:sldId id="268" r:id="rId13"/>
    <p:sldId id="369" r:id="rId14"/>
    <p:sldId id="269" r:id="rId15"/>
    <p:sldId id="272" r:id="rId16"/>
    <p:sldId id="273" r:id="rId17"/>
    <p:sldId id="277" r:id="rId18"/>
    <p:sldId id="274" r:id="rId19"/>
    <p:sldId id="275" r:id="rId20"/>
    <p:sldId id="276" r:id="rId21"/>
    <p:sldId id="280" r:id="rId22"/>
    <p:sldId id="281" r:id="rId23"/>
    <p:sldId id="283" r:id="rId24"/>
    <p:sldId id="304" r:id="rId25"/>
    <p:sldId id="287" r:id="rId26"/>
    <p:sldId id="288" r:id="rId27"/>
    <p:sldId id="289" r:id="rId28"/>
    <p:sldId id="285" r:id="rId29"/>
    <p:sldId id="284" r:id="rId30"/>
    <p:sldId id="310" r:id="rId31"/>
    <p:sldId id="317" r:id="rId32"/>
    <p:sldId id="318" r:id="rId33"/>
    <p:sldId id="299" r:id="rId34"/>
    <p:sldId id="305" r:id="rId35"/>
    <p:sldId id="309" r:id="rId36"/>
    <p:sldId id="286" r:id="rId37"/>
    <p:sldId id="291" r:id="rId38"/>
    <p:sldId id="292" r:id="rId39"/>
    <p:sldId id="293" r:id="rId40"/>
    <p:sldId id="303" r:id="rId41"/>
    <p:sldId id="306" r:id="rId42"/>
    <p:sldId id="294" r:id="rId43"/>
    <p:sldId id="307" r:id="rId44"/>
    <p:sldId id="296" r:id="rId45"/>
    <p:sldId id="295" r:id="rId46"/>
    <p:sldId id="312" r:id="rId47"/>
    <p:sldId id="313" r:id="rId48"/>
    <p:sldId id="314" r:id="rId49"/>
    <p:sldId id="311" r:id="rId50"/>
    <p:sldId id="319" r:id="rId51"/>
    <p:sldId id="300" r:id="rId52"/>
    <p:sldId id="301" r:id="rId53"/>
    <p:sldId id="316" r:id="rId54"/>
    <p:sldId id="271" r:id="rId55"/>
    <p:sldId id="320" r:id="rId56"/>
    <p:sldId id="322" r:id="rId57"/>
    <p:sldId id="324" r:id="rId58"/>
    <p:sldId id="337" r:id="rId59"/>
    <p:sldId id="323" r:id="rId60"/>
    <p:sldId id="325" r:id="rId61"/>
    <p:sldId id="338" r:id="rId62"/>
    <p:sldId id="326" r:id="rId63"/>
    <p:sldId id="327" r:id="rId64"/>
    <p:sldId id="330" r:id="rId65"/>
    <p:sldId id="328" r:id="rId66"/>
    <p:sldId id="329" r:id="rId67"/>
    <p:sldId id="334" r:id="rId68"/>
    <p:sldId id="331" r:id="rId69"/>
    <p:sldId id="333" r:id="rId70"/>
    <p:sldId id="335" r:id="rId71"/>
    <p:sldId id="336" r:id="rId72"/>
    <p:sldId id="340" r:id="rId73"/>
    <p:sldId id="339" r:id="rId74"/>
    <p:sldId id="341" r:id="rId75"/>
    <p:sldId id="343" r:id="rId76"/>
    <p:sldId id="342" r:id="rId77"/>
    <p:sldId id="370" r:id="rId78"/>
    <p:sldId id="371" r:id="rId79"/>
    <p:sldId id="321" r:id="rId80"/>
    <p:sldId id="344" r:id="rId81"/>
    <p:sldId id="345" r:id="rId82"/>
    <p:sldId id="346" r:id="rId83"/>
    <p:sldId id="347" r:id="rId84"/>
    <p:sldId id="355" r:id="rId85"/>
    <p:sldId id="348" r:id="rId86"/>
    <p:sldId id="352" r:id="rId87"/>
    <p:sldId id="353" r:id="rId88"/>
    <p:sldId id="349" r:id="rId89"/>
    <p:sldId id="350" r:id="rId90"/>
    <p:sldId id="351" r:id="rId91"/>
    <p:sldId id="354" r:id="rId92"/>
    <p:sldId id="356" r:id="rId93"/>
    <p:sldId id="357" r:id="rId94"/>
    <p:sldId id="358" r:id="rId95"/>
    <p:sldId id="359" r:id="rId96"/>
    <p:sldId id="360" r:id="rId97"/>
    <p:sldId id="364" r:id="rId98"/>
    <p:sldId id="361" r:id="rId99"/>
    <p:sldId id="362" r:id="rId100"/>
    <p:sldId id="363" r:id="rId101"/>
    <p:sldId id="365" r:id="rId102"/>
    <p:sldId id="366" r:id="rId103"/>
    <p:sldId id="368" r:id="rId104"/>
    <p:sldId id="367" r:id="rId10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70B2"/>
    <a:srgbClr val="5AC9E7"/>
    <a:srgbClr val="28A5E3"/>
    <a:srgbClr val="F6FCFF"/>
    <a:srgbClr val="F4F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93632"/>
  </p:normalViewPr>
  <p:slideViewPr>
    <p:cSldViewPr snapToGrid="0" snapToObjects="1">
      <p:cViewPr>
        <p:scale>
          <a:sx n="125" d="100"/>
          <a:sy n="125" d="100"/>
        </p:scale>
        <p:origin x="144" y="-8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notesMaster" Target="notesMasters/notesMaster1.xml"/><Relationship Id="rId10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viewProps" Target="viewProps.xml"/><Relationship Id="rId109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8947A-CE0F-5B4B-BDF5-F4B1F2532211}" type="datetimeFigureOut">
              <a:rPr lang="en-US" smtClean="0"/>
              <a:t>10/4/15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B8DF5-FC47-6E45-A002-762471CA1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1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B8DF5-FC47-6E45-A002-762471CA17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09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B8DF5-FC47-6E45-A002-762471CA17A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08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B8DF5-FC47-6E45-A002-762471CA17A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08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B8DF5-FC47-6E45-A002-762471CA17A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08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B8DF5-FC47-6E45-A002-762471CA17A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08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B8DF5-FC47-6E45-A002-762471CA17A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08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B8DF5-FC47-6E45-A002-762471CA17A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08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14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5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5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37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51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0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10/4/15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53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10/4/15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4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10/4/15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19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6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7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9C635-FAF5-5840-BC71-E9E4894C455E}" type="datetimeFigureOut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95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downloa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github.io/" TargetMode="External"/><Relationship Id="rId4" Type="http://schemas.openxmlformats.org/officeDocument/2006/relationships/hyperlink" Target="http://pcottle.github.io/learnGitBranchin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book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ionyziz/git-class-example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git@github.com:to-onoma-sou/git-class.gi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1079"/>
            <a:ext cx="7772400" cy="1470025"/>
          </a:xfrm>
        </p:spPr>
        <p:txBody>
          <a:bodyPr/>
          <a:lstStyle/>
          <a:p>
            <a:r>
              <a:rPr lang="el-GR" dirty="0" smtClean="0"/>
              <a:t>Σεμινάριο </a:t>
            </a:r>
            <a:r>
              <a:rPr lang="en-US" dirty="0" err="1" smtClean="0"/>
              <a:t>Git</a:t>
            </a:r>
            <a:r>
              <a:rPr lang="en-US" dirty="0" smtClean="0"/>
              <a:t> &amp;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46854"/>
            <a:ext cx="6400800" cy="1752600"/>
          </a:xfrm>
        </p:spPr>
        <p:txBody>
          <a:bodyPr/>
          <a:lstStyle/>
          <a:p>
            <a:r>
              <a:rPr lang="el-GR" dirty="0" smtClean="0"/>
              <a:t>Θέμης Παπαμελετίου</a:t>
            </a:r>
          </a:p>
          <a:p>
            <a:r>
              <a:rPr lang="el-GR" dirty="0" smtClean="0"/>
              <a:t>Διονύσης Ζήνδρος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177" y="425579"/>
            <a:ext cx="2265500" cy="2265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93167" y="6199454"/>
            <a:ext cx="1158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ΕΜΠ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0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Ιστορία του </a:t>
            </a:r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CVS – 1990</a:t>
            </a:r>
          </a:p>
          <a:p>
            <a:pPr lvl="1"/>
            <a:r>
              <a:rPr lang="el-GR" dirty="0" smtClean="0"/>
              <a:t>Από τα πρώτα πλήρη </a:t>
            </a:r>
            <a:r>
              <a:rPr lang="en-US" dirty="0" smtClean="0"/>
              <a:t>version control systems</a:t>
            </a:r>
          </a:p>
          <a:p>
            <a:r>
              <a:rPr lang="en-US" dirty="0" smtClean="0"/>
              <a:t>Subversion (SVN) – 2000</a:t>
            </a:r>
          </a:p>
          <a:p>
            <a:pPr lvl="1"/>
            <a:r>
              <a:rPr lang="el-GR" dirty="0" smtClean="0"/>
              <a:t>Διορθωμένο </a:t>
            </a:r>
            <a:r>
              <a:rPr lang="en-US" dirty="0" smtClean="0"/>
              <a:t>CVS </a:t>
            </a:r>
            <a:r>
              <a:rPr lang="el-GR" dirty="0" smtClean="0"/>
              <a:t>για </a:t>
            </a:r>
            <a:r>
              <a:rPr lang="en-US" dirty="0" smtClean="0"/>
              <a:t>project-wide management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– 2005</a:t>
            </a:r>
          </a:p>
          <a:p>
            <a:pPr lvl="1"/>
            <a:r>
              <a:rPr lang="en-US" dirty="0" smtClean="0"/>
              <a:t>Distributed version control system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– 2008</a:t>
            </a:r>
          </a:p>
          <a:p>
            <a:pPr lvl="1"/>
            <a:r>
              <a:rPr lang="el-GR" dirty="0" smtClean="0"/>
              <a:t>Συνεργατικό περιβάλλον </a:t>
            </a:r>
            <a:r>
              <a:rPr lang="en-US" dirty="0" smtClean="0"/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137878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Outdated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Κάποιος άλλος έκανε </a:t>
            </a:r>
            <a:r>
              <a:rPr lang="en-US" dirty="0" smtClean="0"/>
              <a:t>push commits </a:t>
            </a:r>
            <a:r>
              <a:rPr lang="el-GR" dirty="0" smtClean="0"/>
              <a:t>εντωμεταξύ</a:t>
            </a:r>
          </a:p>
          <a:p>
            <a:r>
              <a:rPr lang="el-GR" dirty="0" smtClean="0"/>
              <a:t>Για να μην γράψουμε </a:t>
            </a:r>
            <a:r>
              <a:rPr lang="el-GR" b="1" dirty="0" smtClean="0"/>
              <a:t>πάνω από τις αλλαγές των άλλων</a:t>
            </a:r>
            <a:r>
              <a:rPr lang="el-GR" dirty="0" smtClean="0"/>
              <a:t>, 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ζητάει να κάνουμε </a:t>
            </a:r>
            <a:r>
              <a:rPr lang="en-US" dirty="0" smtClean="0"/>
              <a:t>pull</a:t>
            </a:r>
          </a:p>
          <a:p>
            <a:r>
              <a:rPr lang="el-GR" dirty="0" smtClean="0"/>
              <a:t>Με το </a:t>
            </a:r>
            <a:r>
              <a:rPr lang="en-US" dirty="0" smtClean="0"/>
              <a:t>pull </a:t>
            </a:r>
            <a:r>
              <a:rPr lang="el-GR" dirty="0" smtClean="0"/>
              <a:t>γίνεται το εξής:</a:t>
            </a:r>
          </a:p>
          <a:p>
            <a:pPr lvl="1"/>
            <a:r>
              <a:rPr lang="el-GR" dirty="0" smtClean="0"/>
              <a:t>Κατεβαίνει ο νέος κώδικας (</a:t>
            </a:r>
            <a:r>
              <a:rPr lang="en-US" dirty="0" err="1" smtClean="0"/>
              <a:t>git</a:t>
            </a:r>
            <a:r>
              <a:rPr lang="en-US" dirty="0" smtClean="0"/>
              <a:t> fetch)</a:t>
            </a:r>
          </a:p>
          <a:p>
            <a:pPr lvl="1"/>
            <a:r>
              <a:rPr lang="el-GR" dirty="0" smtClean="0"/>
              <a:t>Ενοποιείται με τις δικές μας αλλαγές (</a:t>
            </a:r>
            <a:r>
              <a:rPr lang="en-US" dirty="0" err="1" smtClean="0"/>
              <a:t>git</a:t>
            </a:r>
            <a:r>
              <a:rPr lang="en-US" dirty="0" smtClean="0"/>
              <a:t> merge)</a:t>
            </a:r>
          </a:p>
          <a:p>
            <a:r>
              <a:rPr lang="el-GR" dirty="0" smtClean="0"/>
              <a:t>Στη συνέχεια μπορούμε να κάνουμε </a:t>
            </a:r>
            <a:r>
              <a:rPr lang="en-US" dirty="0" smtClean="0"/>
              <a:t>push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Μάθαμε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Τοπική χρήση του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err="1" smtClean="0"/>
              <a:t>init</a:t>
            </a:r>
            <a:endParaRPr lang="en-US" dirty="0" smtClean="0"/>
          </a:p>
          <a:p>
            <a:pPr lvl="1"/>
            <a:r>
              <a:rPr lang="en-US" dirty="0" smtClean="0"/>
              <a:t>add/</a:t>
            </a:r>
            <a:r>
              <a:rPr lang="en-US" dirty="0" err="1" smtClean="0"/>
              <a:t>rm</a:t>
            </a:r>
            <a:r>
              <a:rPr lang="en-US" dirty="0" smtClean="0"/>
              <a:t>/mv</a:t>
            </a:r>
          </a:p>
          <a:p>
            <a:pPr lvl="1"/>
            <a:r>
              <a:rPr lang="en-US" dirty="0" smtClean="0"/>
              <a:t>commit</a:t>
            </a:r>
          </a:p>
          <a:p>
            <a:pPr lvl="1"/>
            <a:r>
              <a:rPr lang="en-US" dirty="0" smtClean="0"/>
              <a:t>log/</a:t>
            </a:r>
            <a:r>
              <a:rPr lang="en-US" dirty="0" err="1" smtClean="0"/>
              <a:t>lg</a:t>
            </a:r>
            <a:r>
              <a:rPr lang="en-US" dirty="0" smtClean="0"/>
              <a:t>/show</a:t>
            </a:r>
          </a:p>
          <a:p>
            <a:pPr lvl="1"/>
            <a:r>
              <a:rPr lang="en-US" dirty="0" smtClean="0"/>
              <a:t>diff/diff --staged/diff HEAD</a:t>
            </a:r>
          </a:p>
          <a:p>
            <a:pPr lvl="1"/>
            <a:r>
              <a:rPr lang="en-US" dirty="0" smtClean="0"/>
              <a:t>checkout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71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Μάθαμε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Συνεργατική χρήση του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branches</a:t>
            </a:r>
          </a:p>
          <a:p>
            <a:pPr lvl="1"/>
            <a:r>
              <a:rPr lang="en-US" dirty="0" smtClean="0"/>
              <a:t>remotes</a:t>
            </a:r>
          </a:p>
          <a:p>
            <a:pPr lvl="1"/>
            <a:r>
              <a:rPr lang="en-US" dirty="0" smtClean="0"/>
              <a:t>push/pull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8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Στο επόμενο...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 smtClean="0"/>
              <a:t>Περισσότερα για συνεργασία μέσω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Pull requests</a:t>
            </a:r>
          </a:p>
          <a:p>
            <a:pPr lvl="1"/>
            <a:r>
              <a:rPr lang="en-US" dirty="0" smtClean="0"/>
              <a:t>Reviews</a:t>
            </a:r>
          </a:p>
          <a:p>
            <a:pPr lvl="1"/>
            <a:r>
              <a:rPr lang="en-US" dirty="0" smtClean="0"/>
              <a:t>Issues</a:t>
            </a:r>
          </a:p>
          <a:p>
            <a:r>
              <a:rPr lang="el-GR" dirty="0" smtClean="0"/>
              <a:t>Προχωρημένες τεχνικές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Undo</a:t>
            </a:r>
          </a:p>
          <a:p>
            <a:pPr lvl="1"/>
            <a:r>
              <a:rPr lang="en-US" dirty="0" smtClean="0"/>
              <a:t>Blame</a:t>
            </a:r>
          </a:p>
          <a:p>
            <a:pPr lvl="1"/>
            <a:r>
              <a:rPr lang="en-US" dirty="0" smtClean="0"/>
              <a:t>Tag</a:t>
            </a:r>
          </a:p>
          <a:p>
            <a:pPr lvl="1"/>
            <a:r>
              <a:rPr lang="en-US" dirty="0" smtClean="0"/>
              <a:t>Cherry pick</a:t>
            </a:r>
          </a:p>
          <a:p>
            <a:pPr lvl="1"/>
            <a:r>
              <a:rPr lang="en-US" dirty="0" smtClean="0"/>
              <a:t>Rebase</a:t>
            </a:r>
          </a:p>
          <a:p>
            <a:r>
              <a:rPr lang="en-US" dirty="0" smtClean="0"/>
              <a:t>Workflows </a:t>
            </a:r>
            <a:r>
              <a:rPr lang="el-GR" dirty="0" smtClean="0"/>
              <a:t>και συνεργατικές τεχνικές</a:t>
            </a:r>
          </a:p>
        </p:txBody>
      </p:sp>
    </p:spTree>
    <p:extLst>
      <p:ext uri="{BB962C8B-B14F-4D97-AF65-F5344CB8AC3E}">
        <p14:creationId xmlns:p14="http://schemas.microsoft.com/office/powerpoint/2010/main" val="82115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0586" y="274638"/>
            <a:ext cx="11065607" cy="62244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4972" y="5613276"/>
            <a:ext cx="3727268" cy="885766"/>
          </a:xfrm>
        </p:spPr>
        <p:txBody>
          <a:bodyPr>
            <a:normAutofit/>
          </a:bodyPr>
          <a:lstStyle/>
          <a:p>
            <a:r>
              <a:rPr lang="el-GR" sz="2400" dirty="0" smtClean="0">
                <a:solidFill>
                  <a:schemeClr val="bg1"/>
                </a:solidFill>
              </a:rPr>
              <a:t>Ευχαριστούμε!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Τι είναι το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Πρόγραμμα που τρέχεις στον υπολογιστή σου</a:t>
            </a:r>
          </a:p>
          <a:p>
            <a:r>
              <a:rPr lang="el-GR" dirty="0" smtClean="0"/>
              <a:t>Εργαλείο στο </a:t>
            </a:r>
            <a:r>
              <a:rPr lang="en-US" dirty="0" smtClean="0"/>
              <a:t>command line</a:t>
            </a:r>
          </a:p>
          <a:p>
            <a:r>
              <a:rPr lang="el-GR" dirty="0" smtClean="0"/>
              <a:t>Το αφήνεις να χειριστεί τον κώδικά σου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74" y="3764391"/>
            <a:ext cx="2456449" cy="24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1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Εγκατάσταση του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Linux (</a:t>
            </a:r>
            <a:r>
              <a:rPr lang="en-US" dirty="0" err="1" smtClean="0"/>
              <a:t>Debian</a:t>
            </a:r>
            <a:r>
              <a:rPr lang="en-US" dirty="0" smtClean="0"/>
              <a:t>, Ubuntu)</a:t>
            </a:r>
          </a:p>
          <a:p>
            <a:pPr lvl="1"/>
            <a:r>
              <a:rPr lang="en-US" dirty="0" smtClean="0">
                <a:latin typeface="Consolas"/>
                <a:cs typeface="Consolas"/>
              </a:rPr>
              <a:t>apt-get install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Mac</a:t>
            </a:r>
          </a:p>
          <a:p>
            <a:pPr lvl="1"/>
            <a:r>
              <a:rPr lang="el-GR" dirty="0" smtClean="0"/>
              <a:t>Τρέξε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και ακολούθα οδηγίες εγκατάστασης</a:t>
            </a:r>
            <a:endParaRPr lang="en-US" dirty="0" smtClean="0"/>
          </a:p>
          <a:p>
            <a:r>
              <a:rPr lang="en-US" dirty="0" smtClean="0"/>
              <a:t>Windows</a:t>
            </a:r>
          </a:p>
          <a:p>
            <a:pPr lvl="1"/>
            <a:r>
              <a:rPr lang="en-US"/>
              <a:t>f</a:t>
            </a:r>
            <a:r>
              <a:rPr lang="en-US" smtClean="0"/>
              <a:t>ormat </a:t>
            </a:r>
            <a:r>
              <a:rPr lang="en-US" dirty="0" smtClean="0"/>
              <a:t>c: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756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Εγκατάσταση του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Linux (</a:t>
            </a:r>
            <a:r>
              <a:rPr lang="en-US" dirty="0" err="1" smtClean="0"/>
              <a:t>Debian</a:t>
            </a:r>
            <a:r>
              <a:rPr lang="en-US" dirty="0" smtClean="0"/>
              <a:t>, Ubuntu)</a:t>
            </a:r>
          </a:p>
          <a:p>
            <a:pPr lvl="1"/>
            <a:r>
              <a:rPr lang="en-US" dirty="0" smtClean="0">
                <a:latin typeface="Consolas"/>
                <a:cs typeface="Consolas"/>
              </a:rPr>
              <a:t>apt-get install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Mac</a:t>
            </a:r>
          </a:p>
          <a:p>
            <a:pPr lvl="1"/>
            <a:r>
              <a:rPr lang="el-GR" dirty="0" smtClean="0"/>
              <a:t>Τρέξε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και ακολούθα οδηγίες εγκατάστασης</a:t>
            </a:r>
            <a:endParaRPr lang="en-US" dirty="0" smtClean="0"/>
          </a:p>
          <a:p>
            <a:r>
              <a:rPr lang="en-US" dirty="0" smtClean="0"/>
              <a:t>Windows</a:t>
            </a:r>
          </a:p>
          <a:p>
            <a:pPr lvl="1"/>
            <a:r>
              <a:rPr lang="el-GR" dirty="0" smtClean="0"/>
              <a:t>Κατέβασμα από το</a:t>
            </a:r>
            <a:r>
              <a:rPr lang="en-US" dirty="0"/>
              <a:t> </a:t>
            </a:r>
            <a:r>
              <a:rPr lang="en-US" dirty="0" smtClean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git-scm.com/download</a:t>
            </a:r>
            <a:endParaRPr lang="el-GR" dirty="0" smtClean="0"/>
          </a:p>
          <a:p>
            <a:pPr lvl="1"/>
            <a:r>
              <a:rPr lang="el-GR" dirty="0" smtClean="0"/>
              <a:t>Εγκατ</a:t>
            </a:r>
            <a:r>
              <a:rPr lang="el-GR" dirty="0" smtClean="0"/>
              <a:t>άσταση</a:t>
            </a:r>
          </a:p>
          <a:p>
            <a:pPr lvl="1"/>
            <a:r>
              <a:rPr lang="el-GR" dirty="0" smtClean="0"/>
              <a:t>Τρέξε το </a:t>
            </a:r>
            <a:r>
              <a:rPr lang="en-US" dirty="0" err="1" smtClean="0"/>
              <a:t>git</a:t>
            </a:r>
            <a:r>
              <a:rPr lang="en-US" dirty="0" smtClean="0"/>
              <a:t> CMD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582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Βιβλιογραφία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l-GR" dirty="0" smtClean="0"/>
              <a:t>-οβιβλίο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https://git-scm.com/book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https://try.github.io/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https://pcottle.github.io/learnGitBranching/</a:t>
            </a:r>
            <a:endParaRPr lang="en-US" dirty="0" smtClean="0"/>
          </a:p>
          <a:p>
            <a:pPr marL="0" indent="0">
              <a:buNone/>
            </a:pP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326695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>
                <a:solidFill>
                  <a:srgbClr val="FFFFFF"/>
                </a:solidFill>
              </a:rPr>
              <a:t>Ρύθμιση του </a:t>
            </a:r>
            <a:r>
              <a:rPr lang="en-US" dirty="0" err="1" smtClean="0">
                <a:solidFill>
                  <a:srgbClr val="FFFFFF"/>
                </a:solidFill>
              </a:rPr>
              <a:t>git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>
                <a:solidFill>
                  <a:schemeClr val="bg1"/>
                </a:solidFill>
              </a:rPr>
              <a:t>Πρέπει να πεις στο </a:t>
            </a:r>
            <a:r>
              <a:rPr lang="en-US" dirty="0" err="1" smtClean="0">
                <a:solidFill>
                  <a:schemeClr val="bg1"/>
                </a:solidFill>
              </a:rPr>
              <a:t>git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l-GR" dirty="0" smtClean="0">
                <a:solidFill>
                  <a:schemeClr val="bg1"/>
                </a:solidFill>
              </a:rPr>
              <a:t>ποιος είσαι</a:t>
            </a:r>
          </a:p>
          <a:p>
            <a:pPr lvl="1"/>
            <a:r>
              <a:rPr lang="el-GR" dirty="0" smtClean="0">
                <a:solidFill>
                  <a:schemeClr val="bg1"/>
                </a:solidFill>
              </a:rPr>
              <a:t>Το όνομα θα φαίνεται στον δημόσιο κώδικά σου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config</a:t>
            </a:r>
            <a:r>
              <a:rPr lang="el-GR" dirty="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--global</a:t>
            </a:r>
          </a:p>
          <a:p>
            <a:pPr lvl="1"/>
            <a:r>
              <a:rPr lang="el-GR" dirty="0" smtClean="0">
                <a:solidFill>
                  <a:schemeClr val="bg1"/>
                </a:solidFill>
              </a:rPr>
              <a:t>Αλλάζει τις ρυθμίσεις του </a:t>
            </a:r>
            <a:r>
              <a:rPr lang="en-US" dirty="0" err="1" smtClean="0">
                <a:solidFill>
                  <a:schemeClr val="bg1"/>
                </a:solidFill>
              </a:rPr>
              <a:t>git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5-10-01 at 6.48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3160"/>
            <a:ext cx="9144000" cy="62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4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0-01 at 6.51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655"/>
            <a:ext cx="9144000" cy="522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6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Ανοίξτε όλοι τα </a:t>
            </a:r>
            <a:r>
              <a:rPr lang="en-US" dirty="0" smtClean="0"/>
              <a:t>laptops </a:t>
            </a:r>
            <a:r>
              <a:rPr lang="el-GR" dirty="0" smtClean="0"/>
              <a:t>σας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Ας ξεκινήσουμε ένα </a:t>
            </a:r>
            <a:r>
              <a:rPr lang="en-US" dirty="0" smtClean="0"/>
              <a:t>project!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9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>
                <a:solidFill>
                  <a:schemeClr val="bg1"/>
                </a:solidFill>
                <a:latin typeface="Consolas"/>
                <a:cs typeface="Consolas"/>
              </a:rPr>
              <a:t>Άνοιξε τη γραμμή εντολών</a:t>
            </a:r>
          </a:p>
          <a:p>
            <a:r>
              <a:rPr lang="el-GR" dirty="0" smtClean="0">
                <a:solidFill>
                  <a:schemeClr val="bg1"/>
                </a:solidFill>
                <a:latin typeface="Consolas"/>
                <a:cs typeface="Consolas"/>
              </a:rPr>
              <a:t>Δημιούργησε ένα φάκελο</a:t>
            </a:r>
          </a:p>
          <a:p>
            <a:r>
              <a:rPr lang="el-GR" dirty="0" smtClean="0">
                <a:solidFill>
                  <a:schemeClr val="bg1"/>
                </a:solidFill>
                <a:latin typeface="Consolas"/>
                <a:cs typeface="Consolas"/>
              </a:rPr>
              <a:t>Μέσα στο φάκελο τρέξε:</a:t>
            </a:r>
            <a:endParaRPr lang="en-US" dirty="0" smtClean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init</a:t>
            </a:r>
            <a:endParaRPr lang="en-US" dirty="0" smtClean="0">
              <a:solidFill>
                <a:schemeClr val="bg1"/>
              </a:solidFill>
              <a:latin typeface="Consolas"/>
              <a:cs typeface="Consolas"/>
            </a:endParaRPr>
          </a:p>
          <a:p>
            <a:pPr lvl="1"/>
            <a:r>
              <a:rPr lang="el-GR" dirty="0" smtClean="0">
                <a:solidFill>
                  <a:schemeClr val="bg1"/>
                </a:solidFill>
                <a:latin typeface="Consolas"/>
                <a:cs typeface="Consolas"/>
              </a:rPr>
              <a:t>Αναθέτει στο </a:t>
            </a:r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lang="el-GR" dirty="0" smtClean="0">
                <a:solidFill>
                  <a:schemeClr val="bg1"/>
                </a:solidFill>
                <a:latin typeface="Consolas"/>
                <a:cs typeface="Consolas"/>
              </a:rPr>
              <a:t>τη διαχείριση του κώδικά σου</a:t>
            </a:r>
            <a:endParaRPr lang="en-US" dirty="0" smtClean="0">
              <a:solidFill>
                <a:schemeClr val="bg1"/>
              </a:solidFill>
              <a:latin typeface="Consolas"/>
              <a:cs typeface="Consolas"/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5-10-01 at 7.02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6" y="5236548"/>
            <a:ext cx="9144000" cy="92305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8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Ο φάκελος .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Υπάρχει μέσα στο </a:t>
            </a:r>
            <a:r>
              <a:rPr lang="en-US" dirty="0" smtClean="0"/>
              <a:t>project </a:t>
            </a:r>
            <a:r>
              <a:rPr lang="el-GR" dirty="0" smtClean="0"/>
              <a:t>μας</a:t>
            </a:r>
          </a:p>
          <a:p>
            <a:r>
              <a:rPr lang="el-GR" dirty="0" smtClean="0"/>
              <a:t>Το </a:t>
            </a:r>
            <a:r>
              <a:rPr lang="en-US" dirty="0" smtClean="0"/>
              <a:t>project </a:t>
            </a:r>
            <a:r>
              <a:rPr lang="el-GR" dirty="0" smtClean="0"/>
              <a:t>που ελέγχεται από 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λέγεται </a:t>
            </a:r>
            <a:r>
              <a:rPr lang="en-US" dirty="0" smtClean="0"/>
              <a:t>“repository” </a:t>
            </a:r>
            <a:r>
              <a:rPr lang="el-GR" dirty="0" smtClean="0"/>
              <a:t>ή </a:t>
            </a:r>
            <a:r>
              <a:rPr lang="en-US" dirty="0" smtClean="0"/>
              <a:t>“repo”</a:t>
            </a:r>
            <a:endParaRPr lang="el-GR" dirty="0" smtClean="0"/>
          </a:p>
          <a:p>
            <a:r>
              <a:rPr lang="el-GR" dirty="0" smtClean="0"/>
              <a:t>Μέσα αποθηκεύει μετα-δεδομένα σχετικά με το </a:t>
            </a:r>
            <a:r>
              <a:rPr lang="en-US" dirty="0" smtClean="0"/>
              <a:t>repository </a:t>
            </a:r>
            <a:r>
              <a:rPr lang="el-GR" dirty="0" smtClean="0"/>
              <a:t>μας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550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Ποιοι είμαστε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Θέμης Παπαμελετίου</a:t>
            </a:r>
            <a:endParaRPr lang="en-US" dirty="0" smtClean="0"/>
          </a:p>
          <a:p>
            <a:pPr lvl="1"/>
            <a:r>
              <a:rPr lang="el-GR" dirty="0" smtClean="0"/>
              <a:t>ΗΜΜΥ ΕΜΠ</a:t>
            </a:r>
            <a:endParaRPr lang="en-US" dirty="0" smtClean="0"/>
          </a:p>
          <a:p>
            <a:pPr lvl="1"/>
            <a:r>
              <a:rPr lang="en-US" dirty="0" err="1" smtClean="0"/>
              <a:t>reEmbed</a:t>
            </a:r>
            <a:endParaRPr lang="en-US" dirty="0" smtClean="0"/>
          </a:p>
          <a:p>
            <a:pPr lvl="1"/>
            <a:r>
              <a:rPr lang="en-US" dirty="0" smtClean="0"/>
              <a:t>Ex-</a:t>
            </a:r>
            <a:r>
              <a:rPr lang="en-US" dirty="0" err="1" smtClean="0"/>
              <a:t>Googler</a:t>
            </a:r>
            <a:endParaRPr lang="el-GR" dirty="0" smtClean="0"/>
          </a:p>
          <a:p>
            <a:r>
              <a:rPr lang="el-GR" dirty="0" smtClean="0"/>
              <a:t>Διονύσης Ζήνδρος</a:t>
            </a:r>
            <a:endParaRPr lang="en-US" dirty="0" smtClean="0"/>
          </a:p>
          <a:p>
            <a:pPr lvl="1"/>
            <a:r>
              <a:rPr lang="el-GR" dirty="0" smtClean="0"/>
              <a:t>ΗΜΜΥ ΕΜΠ</a:t>
            </a:r>
            <a:endParaRPr lang="en-US" dirty="0" smtClean="0"/>
          </a:p>
          <a:p>
            <a:pPr lvl="1"/>
            <a:r>
              <a:rPr lang="en-US" dirty="0" smtClean="0"/>
              <a:t>Ex-{</a:t>
            </a:r>
            <a:r>
              <a:rPr lang="en-US" dirty="0" err="1" smtClean="0"/>
              <a:t>Googler,Twitter,deviantART</a:t>
            </a: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 status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>
                <a:solidFill>
                  <a:srgbClr val="FFFFFF"/>
                </a:solidFill>
              </a:rPr>
              <a:t>Δείχνει την κατάσταση του κόσμου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l-GR" dirty="0" smtClean="0">
                <a:solidFill>
                  <a:srgbClr val="FFFFFF"/>
                </a:solidFill>
              </a:rPr>
              <a:t>Τρέξτο αν δεν ξέρεις σε τι κατάσταση είναι το </a:t>
            </a:r>
            <a:r>
              <a:rPr lang="en-US" dirty="0" smtClean="0">
                <a:solidFill>
                  <a:srgbClr val="FFFFFF"/>
                </a:solidFill>
              </a:rPr>
              <a:t>repository </a:t>
            </a:r>
            <a:r>
              <a:rPr lang="el-GR" dirty="0" smtClean="0">
                <a:solidFill>
                  <a:srgbClr val="FFFFFF"/>
                </a:solidFill>
              </a:rPr>
              <a:t>σου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5-10-01 at 7.05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8068"/>
            <a:ext cx="9144000" cy="196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3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add</a:t>
            </a:r>
            <a:r>
              <a:rPr lang="el-GR" dirty="0" smtClean="0">
                <a:solidFill>
                  <a:schemeClr val="bg1"/>
                </a:solidFill>
                <a:latin typeface="Consolas"/>
                <a:cs typeface="Consolas"/>
              </a:rPr>
              <a:t> &lt;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file&gt;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l-GR" dirty="0" smtClean="0">
                <a:solidFill>
                  <a:srgbClr val="FFFFFF"/>
                </a:solidFill>
              </a:rPr>
              <a:t>Ζητάει από το </a:t>
            </a:r>
            <a:r>
              <a:rPr lang="en-US" dirty="0" err="1" smtClean="0">
                <a:solidFill>
                  <a:srgbClr val="FFFFFF"/>
                </a:solidFill>
              </a:rPr>
              <a:t>git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l-GR" dirty="0" smtClean="0">
                <a:solidFill>
                  <a:srgbClr val="FFFFFF"/>
                </a:solidFill>
              </a:rPr>
              <a:t>να παρακολουθεί ένα νέο αρχείο</a:t>
            </a:r>
            <a:endParaRPr lang="en-US" dirty="0">
              <a:solidFill>
                <a:srgbClr val="FFFFFF"/>
              </a:solidFill>
            </a:endParaRPr>
          </a:p>
          <a:p>
            <a:pPr marL="914400" lvl="1" indent="-514350"/>
            <a:r>
              <a:rPr lang="el-GR" dirty="0" smtClean="0">
                <a:solidFill>
                  <a:srgbClr val="FFFFFF"/>
                </a:solidFill>
              </a:rPr>
              <a:t>Πρέπει να ακολουθείται από ‘</a:t>
            </a:r>
            <a:r>
              <a:rPr lang="en-US" dirty="0" smtClean="0">
                <a:solidFill>
                  <a:srgbClr val="FFFFFF"/>
                </a:solidFill>
              </a:rPr>
              <a:t>commit’</a:t>
            </a:r>
          </a:p>
          <a:p>
            <a:pPr marL="914400" lvl="1" indent="-514350"/>
            <a:r>
              <a:rPr lang="el-GR" dirty="0" smtClean="0">
                <a:solidFill>
                  <a:srgbClr val="FFFFFF"/>
                </a:solidFill>
              </a:rPr>
              <a:t>Παίρνει ως παράμετρο το νέο αρχείο</a:t>
            </a:r>
          </a:p>
          <a:p>
            <a:pPr marL="914400" lvl="1" indent="-514350"/>
            <a:r>
              <a:rPr lang="el-GR" dirty="0" smtClean="0">
                <a:solidFill>
                  <a:srgbClr val="FFFFFF"/>
                </a:solidFill>
              </a:rPr>
              <a:t>ή ένα γενικό μοτίβο</a:t>
            </a:r>
          </a:p>
          <a:p>
            <a:pPr marL="800100" lvl="2" indent="0">
              <a:buNone/>
            </a:pPr>
            <a:r>
              <a:rPr lang="el-GR" dirty="0" smtClean="0">
                <a:solidFill>
                  <a:srgbClr val="FFFFFF"/>
                </a:solidFill>
              </a:rPr>
              <a:t>.</a:t>
            </a:r>
            <a:r>
              <a:rPr lang="en-US" dirty="0" smtClean="0">
                <a:solidFill>
                  <a:srgbClr val="FFFFFF"/>
                </a:solidFill>
              </a:rPr>
              <a:t>	</a:t>
            </a:r>
            <a:r>
              <a:rPr lang="en-US" dirty="0">
                <a:solidFill>
                  <a:srgbClr val="FFFFFF"/>
                </a:solidFill>
              </a:rPr>
              <a:t>	</a:t>
            </a:r>
            <a:r>
              <a:rPr lang="el-GR" dirty="0" smtClean="0">
                <a:solidFill>
                  <a:srgbClr val="FFFFFF"/>
                </a:solidFill>
              </a:rPr>
              <a:t>όλα τα αρχεία</a:t>
            </a:r>
          </a:p>
          <a:p>
            <a:pPr marL="800100" lvl="2" indent="0">
              <a:buNone/>
            </a:pPr>
            <a:r>
              <a:rPr lang="fr-FR" dirty="0" smtClean="0">
                <a:solidFill>
                  <a:srgbClr val="FFFFFF"/>
                </a:solidFill>
              </a:rPr>
              <a:t>'*.</a:t>
            </a:r>
            <a:r>
              <a:rPr lang="fr-FR" dirty="0" err="1" smtClean="0">
                <a:solidFill>
                  <a:srgbClr val="FFFFFF"/>
                </a:solidFill>
              </a:rPr>
              <a:t>txt</a:t>
            </a:r>
            <a:r>
              <a:rPr lang="fr-FR" dirty="0" smtClean="0">
                <a:solidFill>
                  <a:srgbClr val="FFFFFF"/>
                </a:solidFill>
              </a:rPr>
              <a:t>'</a:t>
            </a:r>
            <a:r>
              <a:rPr lang="fr-FR" dirty="0">
                <a:solidFill>
                  <a:srgbClr val="FFFFFF"/>
                </a:solidFill>
              </a:rPr>
              <a:t>	</a:t>
            </a:r>
            <a:r>
              <a:rPr lang="el-GR" dirty="0" smtClean="0">
                <a:solidFill>
                  <a:srgbClr val="FFFFFF"/>
                </a:solidFill>
              </a:rPr>
              <a:t>όλα τα αρχεία </a:t>
            </a:r>
            <a:r>
              <a:rPr lang="en-US" dirty="0" smtClean="0">
                <a:solidFill>
                  <a:srgbClr val="FFFFFF"/>
                </a:solidFill>
              </a:rPr>
              <a:t>.txt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11520" y="802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0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0-01 at 7.1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3" y="0"/>
            <a:ext cx="8921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5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 commit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>
                <a:solidFill>
                  <a:srgbClr val="FFFFFF"/>
                </a:solidFill>
              </a:rPr>
              <a:t>Δημιουργεί ένα </a:t>
            </a:r>
            <a:r>
              <a:rPr lang="en-US" dirty="0" smtClean="0">
                <a:solidFill>
                  <a:srgbClr val="FFFFFF"/>
                </a:solidFill>
              </a:rPr>
              <a:t>“commit”</a:t>
            </a:r>
          </a:p>
        </p:txBody>
      </p:sp>
    </p:spTree>
    <p:extLst>
      <p:ext uri="{BB962C8B-B14F-4D97-AF65-F5344CB8AC3E}">
        <p14:creationId xmlns:p14="http://schemas.microsoft.com/office/powerpoint/2010/main" val="17522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 smtClean="0"/>
              <a:t>Τι είναι ένα «</a:t>
            </a:r>
            <a:r>
              <a:rPr lang="en-US" dirty="0" smtClean="0"/>
              <a:t>commit</a:t>
            </a:r>
            <a:r>
              <a:rPr lang="el-GR" dirty="0" smtClean="0"/>
              <a:t> αντικείμενο»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l-GR" dirty="0" smtClean="0">
                <a:solidFill>
                  <a:srgbClr val="000000"/>
                </a:solidFill>
              </a:rPr>
              <a:t>Ένα στιγμιότυπο του κόσμου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l-GR" dirty="0" smtClean="0">
                <a:solidFill>
                  <a:srgbClr val="000000"/>
                </a:solidFill>
              </a:rPr>
              <a:t>Το σύνολο όλων των αρχείων και φακέλων του </a:t>
            </a:r>
            <a:r>
              <a:rPr lang="en-US" dirty="0" smtClean="0">
                <a:solidFill>
                  <a:srgbClr val="000000"/>
                </a:solidFill>
              </a:rPr>
              <a:t>project </a:t>
            </a:r>
            <a:r>
              <a:rPr lang="el-GR" dirty="0" smtClean="0">
                <a:solidFill>
                  <a:srgbClr val="000000"/>
                </a:solidFill>
              </a:rPr>
              <a:t>μας</a:t>
            </a:r>
          </a:p>
          <a:p>
            <a:pPr lvl="1"/>
            <a:r>
              <a:rPr lang="el-GR" dirty="0" smtClean="0">
                <a:solidFill>
                  <a:srgbClr val="000000"/>
                </a:solidFill>
              </a:rPr>
              <a:t>Με τα περιεχόμενά τους σε μία στιγμή του χρόνου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l-GR" dirty="0" smtClean="0">
                <a:solidFill>
                  <a:srgbClr val="000000"/>
                </a:solidFill>
              </a:rPr>
              <a:t>Περιλαμβάνει ένα περιγραφικό μήνυμα</a:t>
            </a:r>
          </a:p>
          <a:p>
            <a:r>
              <a:rPr lang="el-GR" dirty="0" smtClean="0">
                <a:solidFill>
                  <a:srgbClr val="000000"/>
                </a:solidFill>
              </a:rPr>
              <a:t>Καταγράφει μετα-δεδομένα</a:t>
            </a:r>
          </a:p>
          <a:p>
            <a:pPr lvl="1"/>
            <a:r>
              <a:rPr lang="el-GR" dirty="0" smtClean="0">
                <a:solidFill>
                  <a:srgbClr val="000000"/>
                </a:solidFill>
              </a:rPr>
              <a:t>Ημερομηνία</a:t>
            </a:r>
          </a:p>
          <a:p>
            <a:pPr lvl="1"/>
            <a:r>
              <a:rPr lang="el-GR" dirty="0" smtClean="0">
                <a:solidFill>
                  <a:srgbClr val="000000"/>
                </a:solidFill>
              </a:rPr>
              <a:t>Δημιουργό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l-GR" dirty="0" smtClean="0">
                <a:solidFill>
                  <a:srgbClr val="000000"/>
                </a:solidFill>
              </a:rPr>
              <a:t>Έχει ένα μοναδικό αναγνωριστικό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l-GR" dirty="0" smtClean="0">
                <a:solidFill>
                  <a:srgbClr val="000000"/>
                </a:solidFill>
              </a:rPr>
              <a:t>π.χ. </a:t>
            </a:r>
            <a:r>
              <a:rPr lang="cs-CZ" dirty="0" smtClean="0"/>
              <a:t>5e0dc079899ef4b13f9fa78a53952310f94</a:t>
            </a: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37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10-01 at 7.42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2753"/>
            <a:ext cx="91440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0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add &lt;file&gt;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l-G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Ζητάει από το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git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l-G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να παρακολουθεί ένα νέο αρχείο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lvl="1" indent="-514350"/>
            <a:r>
              <a:rPr lang="el-G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Πρέπει να ακολουθείται από ‘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commit’</a:t>
            </a:r>
          </a:p>
          <a:p>
            <a:pPr marL="514350" indent="-514350">
              <a:buFont typeface="+mj-lt"/>
              <a:buAutoNum type="arabicPeriod"/>
            </a:pPr>
            <a:r>
              <a:rPr lang="el-GR" dirty="0" smtClean="0">
                <a:solidFill>
                  <a:srgbClr val="FFFFFF"/>
                </a:solidFill>
              </a:rPr>
              <a:t>Προετοιμάζει τις αλλαγές ενός αρχείου να γίνουν </a:t>
            </a:r>
            <a:r>
              <a:rPr lang="en-US" dirty="0" smtClean="0">
                <a:solidFill>
                  <a:srgbClr val="FFFFFF"/>
                </a:solidFill>
              </a:rPr>
              <a:t>commit</a:t>
            </a:r>
          </a:p>
          <a:p>
            <a:pPr marL="914400" lvl="1" indent="-514350"/>
            <a:r>
              <a:rPr lang="el-GR" dirty="0" smtClean="0">
                <a:solidFill>
                  <a:srgbClr val="FFFFFF"/>
                </a:solidFill>
              </a:rPr>
              <a:t>Πρέπει να ακολουθείται από ‘</a:t>
            </a:r>
            <a:r>
              <a:rPr lang="en-US" dirty="0" smtClean="0">
                <a:solidFill>
                  <a:srgbClr val="FFFFFF"/>
                </a:solidFill>
              </a:rPr>
              <a:t>commit’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80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10-01 at 7.46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173"/>
            <a:ext cx="9144000" cy="49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help &lt;command&gt;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>
                <a:solidFill>
                  <a:srgbClr val="FFFFFF"/>
                </a:solidFill>
              </a:rPr>
              <a:t>Βοήθεια σχετικά με κάποιο </a:t>
            </a:r>
            <a:r>
              <a:rPr lang="en-US" dirty="0" err="1" smtClean="0">
                <a:solidFill>
                  <a:srgbClr val="FFFFFF"/>
                </a:solidFill>
              </a:rPr>
              <a:t>git</a:t>
            </a:r>
            <a:r>
              <a:rPr lang="en-US" dirty="0" smtClean="0">
                <a:solidFill>
                  <a:srgbClr val="FFFFFF"/>
                </a:solidFill>
              </a:rPr>
              <a:t> command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 help add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 help commit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58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Βασικό </a:t>
            </a:r>
            <a:r>
              <a:rPr lang="en-US" dirty="0" err="1" smtClean="0"/>
              <a:t>git</a:t>
            </a:r>
            <a:r>
              <a:rPr lang="en-US" dirty="0" smtClean="0"/>
              <a:t>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vim README</a:t>
            </a:r>
          </a:p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add README</a:t>
            </a:r>
          </a:p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status</a:t>
            </a:r>
          </a:p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commit -m "Changed README"</a:t>
            </a:r>
          </a:p>
          <a:p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2111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Βοηθοί &amp; Συντελεστές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l-GR" dirty="0" smtClean="0"/>
              <a:t>Κωνσταντίνος Σαμαράς-Τσακίρης</a:t>
            </a:r>
          </a:p>
          <a:p>
            <a:pPr lvl="1"/>
            <a:r>
              <a:rPr lang="el-GR" dirty="0" smtClean="0"/>
              <a:t>ΗΜΜΥ ΑΠΘ</a:t>
            </a:r>
            <a:r>
              <a:rPr lang="en-US" dirty="0" smtClean="0"/>
              <a:t>, </a:t>
            </a:r>
            <a:r>
              <a:rPr lang="el-GR" dirty="0" smtClean="0"/>
              <a:t>συντήρηση </a:t>
            </a:r>
            <a:r>
              <a:rPr lang="en-US" dirty="0" err="1" smtClean="0"/>
              <a:t>git-class.gr</a:t>
            </a:r>
            <a:endParaRPr lang="el-GR" dirty="0" smtClean="0"/>
          </a:p>
          <a:p>
            <a:r>
              <a:rPr lang="el-GR" dirty="0" smtClean="0"/>
              <a:t>Ειρ</a:t>
            </a:r>
            <a:r>
              <a:rPr lang="el-GR" dirty="0" smtClean="0"/>
              <a:t>ήνη </a:t>
            </a:r>
            <a:r>
              <a:rPr lang="el-GR" dirty="0" smtClean="0"/>
              <a:t>Βλ</a:t>
            </a:r>
            <a:r>
              <a:rPr lang="el-GR" dirty="0" smtClean="0"/>
              <a:t>άσση-</a:t>
            </a:r>
            <a:r>
              <a:rPr lang="el-GR" dirty="0" err="1" smtClean="0"/>
              <a:t>Πανδή</a:t>
            </a:r>
            <a:endParaRPr lang="el-GR" dirty="0" smtClean="0"/>
          </a:p>
          <a:p>
            <a:pPr lvl="1"/>
            <a:r>
              <a:rPr lang="el-GR" dirty="0" smtClean="0"/>
              <a:t>ΗΜΜΥ ΕΜΠ, </a:t>
            </a:r>
            <a:r>
              <a:rPr lang="el-GR" dirty="0" smtClean="0"/>
              <a:t>βοηθός</a:t>
            </a:r>
          </a:p>
          <a:p>
            <a:r>
              <a:rPr lang="el-GR" dirty="0" smtClean="0"/>
              <a:t>Βιτάλης Σαλής</a:t>
            </a:r>
          </a:p>
          <a:p>
            <a:pPr lvl="1"/>
            <a:r>
              <a:rPr lang="el-GR" dirty="0" smtClean="0"/>
              <a:t>ΗΜΜΥ ΑΠΘ, βοηθός</a:t>
            </a:r>
            <a:endParaRPr lang="en-US" dirty="0" smtClean="0"/>
          </a:p>
          <a:p>
            <a:r>
              <a:rPr lang="el-GR" dirty="0" smtClean="0"/>
              <a:t>Νικόλας Κορασίδης</a:t>
            </a:r>
            <a:endParaRPr lang="en-US" dirty="0" smtClean="0"/>
          </a:p>
          <a:p>
            <a:pPr lvl="1"/>
            <a:r>
              <a:rPr lang="el-GR" dirty="0" smtClean="0"/>
              <a:t>ΗΜΜΥ ΕΜΠ, βιντεοσκόπηση &amp; ηχοληψία</a:t>
            </a:r>
            <a:endParaRPr lang="en-US" dirty="0" smtClean="0"/>
          </a:p>
          <a:p>
            <a:r>
              <a:rPr lang="en-US" dirty="0" smtClean="0"/>
              <a:t>The Cube Athens</a:t>
            </a:r>
          </a:p>
        </p:txBody>
      </p:sp>
    </p:spTree>
    <p:extLst>
      <p:ext uri="{BB962C8B-B14F-4D97-AF65-F5344CB8AC3E}">
        <p14:creationId xmlns:p14="http://schemas.microsoft.com/office/powerpoint/2010/main" val="155409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commit -a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commit -a</a:t>
            </a:r>
            <a:r>
              <a:rPr lang="en-US" dirty="0" smtClean="0">
                <a:latin typeface="Calibri"/>
                <a:cs typeface="Calibri"/>
              </a:rPr>
              <a:t> =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add +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commit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r>
              <a:rPr lang="el-GR" dirty="0" smtClean="0">
                <a:latin typeface="Calibri"/>
                <a:cs typeface="Calibri"/>
              </a:rPr>
              <a:t>Δεν σας το προτείνουμε</a:t>
            </a:r>
          </a:p>
          <a:p>
            <a:r>
              <a:rPr lang="el-GR" dirty="0" smtClean="0">
                <a:latin typeface="Calibri"/>
                <a:cs typeface="Calibri"/>
              </a:rPr>
              <a:t>Τρέξτε </a:t>
            </a:r>
            <a:r>
              <a:rPr lang="en-US" dirty="0" smtClean="0">
                <a:latin typeface="Calibri"/>
                <a:cs typeface="Calibri"/>
              </a:rPr>
              <a:t>add </a:t>
            </a:r>
            <a:r>
              <a:rPr lang="el-GR" dirty="0" smtClean="0">
                <a:latin typeface="Calibri"/>
                <a:cs typeface="Calibri"/>
              </a:rPr>
              <a:t>ξεχωριστά για να έχετε καλύτερο έλεγχο του τι γίνεται </a:t>
            </a:r>
            <a:r>
              <a:rPr lang="en-US" dirty="0" smtClean="0">
                <a:latin typeface="Calibri"/>
                <a:cs typeface="Calibri"/>
              </a:rPr>
              <a:t>commit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68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.</a:t>
            </a:r>
            <a:r>
              <a:rPr lang="en-US" dirty="0" err="1" smtClean="0">
                <a:latin typeface="Consolas"/>
                <a:cs typeface="Consolas"/>
              </a:rPr>
              <a:t>gitignore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Αρχείο στον κεντρικό φάκελο του </a:t>
            </a:r>
            <a:r>
              <a:rPr lang="en-US" dirty="0" smtClean="0"/>
              <a:t>repo</a:t>
            </a:r>
            <a:endParaRPr lang="el-GR" dirty="0" smtClean="0"/>
          </a:p>
          <a:p>
            <a:r>
              <a:rPr lang="el-GR" dirty="0" smtClean="0"/>
              <a:t>Μέσα γράφεις μία λίστα αρχείων</a:t>
            </a:r>
          </a:p>
          <a:p>
            <a:pPr lvl="1"/>
            <a:r>
              <a:rPr lang="el-GR" dirty="0" smtClean="0"/>
              <a:t>Ένα αρχείο ανά γραμμή</a:t>
            </a:r>
          </a:p>
          <a:p>
            <a:r>
              <a:rPr lang="el-GR" dirty="0" smtClean="0"/>
              <a:t>Τέτοιου είδους αρχεία αγνοούνται από το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l-GR" dirty="0" smtClean="0"/>
              <a:t>Δεν προστίθεται με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add .</a:t>
            </a:r>
          </a:p>
          <a:p>
            <a:pPr lvl="1"/>
            <a:r>
              <a:rPr lang="el-GR" dirty="0" smtClean="0">
                <a:cs typeface="Calibri (Body)"/>
              </a:rPr>
              <a:t>Δεν φαίνονται στο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status</a:t>
            </a:r>
          </a:p>
          <a:p>
            <a:r>
              <a:rPr lang="el-GR" dirty="0" smtClean="0">
                <a:latin typeface="Consolas"/>
                <a:cs typeface="Consolas"/>
              </a:rPr>
              <a:t>Μπορεί να περιέχει μοτίβα αρχείων</a:t>
            </a:r>
          </a:p>
          <a:p>
            <a:pPr lvl="1"/>
            <a:r>
              <a:rPr lang="en-US" dirty="0" smtClean="0">
                <a:latin typeface="Consolas"/>
                <a:cs typeface="Consolas"/>
              </a:rPr>
              <a:t>*.</a:t>
            </a:r>
            <a:r>
              <a:rPr lang="en-US" dirty="0" err="1" smtClean="0">
                <a:latin typeface="Consolas"/>
                <a:cs typeface="Consolas"/>
              </a:rPr>
              <a:t>swp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3165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Παράδειγμα </a:t>
            </a:r>
            <a:r>
              <a:rPr lang="en-US" dirty="0" smtClean="0">
                <a:latin typeface="Consolas"/>
                <a:cs typeface="Consolas"/>
              </a:rPr>
              <a:t>.</a:t>
            </a:r>
            <a:r>
              <a:rPr lang="en-US" dirty="0" err="1" smtClean="0">
                <a:latin typeface="Consolas"/>
                <a:cs typeface="Consolas"/>
              </a:rPr>
              <a:t>gitignore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node_modules</a:t>
            </a:r>
            <a:r>
              <a:rPr lang="en-US" dirty="0" smtClean="0"/>
              <a:t>/</a:t>
            </a:r>
          </a:p>
          <a:p>
            <a:pPr marL="0" indent="0">
              <a:buNone/>
            </a:pPr>
            <a:r>
              <a:rPr lang="en-US" dirty="0" err="1" smtClean="0"/>
              <a:t>bower_components</a:t>
            </a:r>
            <a:r>
              <a:rPr lang="en-US" dirty="0" smtClean="0"/>
              <a:t>/</a:t>
            </a:r>
          </a:p>
          <a:p>
            <a:pPr marL="0" indent="0">
              <a:buNone/>
            </a:pPr>
            <a:r>
              <a:rPr lang="en-US" dirty="0" smtClean="0"/>
              <a:t>*.</a:t>
            </a:r>
            <a:r>
              <a:rPr lang="en-US" dirty="0" err="1" smtClean="0"/>
              <a:t>pyc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*.</a:t>
            </a:r>
            <a:r>
              <a:rPr lang="en-US" dirty="0" err="1" smtClean="0"/>
              <a:t>swp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*.log</a:t>
            </a:r>
          </a:p>
          <a:p>
            <a:pPr marL="0" indent="0">
              <a:buNone/>
            </a:pPr>
            <a:r>
              <a:rPr lang="en-US" dirty="0" err="1" smtClean="0"/>
              <a:t>config</a:t>
            </a:r>
            <a:r>
              <a:rPr lang="en-US" dirty="0" smtClean="0"/>
              <a:t>/</a:t>
            </a:r>
            <a:r>
              <a:rPr lang="en-US" dirty="0" err="1" smtClean="0"/>
              <a:t>local.json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nohup.out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client/</a:t>
            </a:r>
            <a:r>
              <a:rPr lang="en-US" dirty="0" err="1" smtClean="0"/>
              <a:t>dist</a:t>
            </a:r>
            <a:r>
              <a:rPr lang="en-US" dirty="0" smtClean="0"/>
              <a:t>/</a:t>
            </a:r>
          </a:p>
          <a:p>
            <a:pPr marL="0" indent="0">
              <a:buNone/>
            </a:pPr>
            <a:r>
              <a:rPr lang="en-US" dirty="0" smtClean="0"/>
              <a:t>API/</a:t>
            </a:r>
            <a:r>
              <a:rPr lang="en-US" dirty="0" err="1" smtClean="0"/>
              <a:t>venv</a:t>
            </a:r>
            <a:r>
              <a:rPr lang="en-US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876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rm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Διαγράφει ένα αρχείο και ενημερώνει το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l-GR" dirty="0" smtClean="0"/>
              <a:t>Πρέπει να ακολουθείται από </a:t>
            </a:r>
            <a:r>
              <a:rPr lang="en-US" dirty="0" smtClean="0"/>
              <a:t>commit</a:t>
            </a:r>
          </a:p>
          <a:p>
            <a:r>
              <a:rPr lang="el-GR" dirty="0" smtClean="0"/>
              <a:t>Κατά μία έννοια το «αντίθετο» του </a:t>
            </a:r>
            <a:r>
              <a:rPr lang="en-US" dirty="0" smtClean="0"/>
              <a:t>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5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10-02 at 10.54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332"/>
            <a:ext cx="9144000" cy="375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8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mv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Μεταφέρει ένα αρχείο και ενημερώνει το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l-GR" dirty="0" smtClean="0"/>
              <a:t>Πρέπει να ακολουθείται από </a:t>
            </a:r>
            <a:r>
              <a:rPr lang="en-US" dirty="0" smtClean="0"/>
              <a:t>commit</a:t>
            </a:r>
          </a:p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mv</a:t>
            </a:r>
            <a:r>
              <a:rPr lang="el-GR" dirty="0" smtClean="0">
                <a:latin typeface="Calibri"/>
                <a:cs typeface="Calibri"/>
              </a:rPr>
              <a:t>: 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mv &lt;old path&gt; &lt;new path&gt;</a:t>
            </a:r>
          </a:p>
          <a:p>
            <a:pPr lvl="1"/>
            <a:r>
              <a:rPr lang="en-US" dirty="0" err="1" smtClean="0">
                <a:latin typeface="Calibri"/>
                <a:cs typeface="Calibri"/>
              </a:rPr>
              <a:t>git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rm</a:t>
            </a:r>
            <a:r>
              <a:rPr lang="en-US" dirty="0" smtClean="0">
                <a:latin typeface="Calibri"/>
                <a:cs typeface="Calibri"/>
              </a:rPr>
              <a:t> &lt;old path&gt;</a:t>
            </a:r>
          </a:p>
          <a:p>
            <a:pPr lvl="1"/>
            <a:r>
              <a:rPr lang="en-US" dirty="0" err="1" smtClean="0">
                <a:latin typeface="Calibri"/>
                <a:cs typeface="Calibri"/>
              </a:rPr>
              <a:t>git</a:t>
            </a:r>
            <a:r>
              <a:rPr lang="en-US" dirty="0" smtClean="0">
                <a:latin typeface="Calibri"/>
                <a:cs typeface="Calibri"/>
              </a:rPr>
              <a:t> add &lt;new path&gt;</a:t>
            </a:r>
          </a:p>
        </p:txBody>
      </p:sp>
    </p:spTree>
    <p:extLst>
      <p:ext uri="{BB962C8B-B14F-4D97-AF65-F5344CB8AC3E}">
        <p14:creationId xmlns:p14="http://schemas.microsoft.com/office/powerpoint/2010/main" val="227314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Ιστορικό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Ο κώδικας αποτελείται από μία σειρά από </a:t>
            </a:r>
            <a:r>
              <a:rPr lang="en-US" dirty="0" smtClean="0"/>
              <a:t>commits</a:t>
            </a:r>
          </a:p>
          <a:p>
            <a:r>
              <a:rPr lang="el-GR" dirty="0" smtClean="0"/>
              <a:t>Τα </a:t>
            </a:r>
            <a:r>
              <a:rPr lang="en-US" dirty="0" smtClean="0"/>
              <a:t>commits </a:t>
            </a:r>
            <a:r>
              <a:rPr lang="el-GR" dirty="0" smtClean="0"/>
              <a:t>βρίσκονται σε χρονολογική σειρά</a:t>
            </a:r>
          </a:p>
        </p:txBody>
      </p:sp>
    </p:spTree>
    <p:extLst>
      <p:ext uri="{BB962C8B-B14F-4D97-AF65-F5344CB8AC3E}">
        <p14:creationId xmlns:p14="http://schemas.microsoft.com/office/powerpoint/2010/main" val="429392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 log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>
                <a:solidFill>
                  <a:srgbClr val="FFFFFF"/>
                </a:solidFill>
              </a:rPr>
              <a:t>Δείχνει το ιστορικό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l-GR" dirty="0" smtClean="0">
                <a:solidFill>
                  <a:srgbClr val="FFFFFF"/>
                </a:solidFill>
              </a:rPr>
              <a:t>Με το </a:t>
            </a:r>
            <a:r>
              <a:rPr lang="en-US" dirty="0" smtClean="0">
                <a:solidFill>
                  <a:srgbClr val="FFFFFF"/>
                </a:solidFill>
              </a:rPr>
              <a:t>log </a:t>
            </a:r>
            <a:r>
              <a:rPr lang="el-GR" dirty="0" smtClean="0">
                <a:solidFill>
                  <a:srgbClr val="FFFFFF"/>
                </a:solidFill>
              </a:rPr>
              <a:t>βλέπουμε:</a:t>
            </a:r>
          </a:p>
          <a:p>
            <a:pPr lvl="1"/>
            <a:r>
              <a:rPr lang="el-GR" dirty="0" smtClean="0">
                <a:solidFill>
                  <a:srgbClr val="FFFFFF"/>
                </a:solidFill>
              </a:rPr>
              <a:t>Τη λίστα του ιστορικού με όλα τα </a:t>
            </a:r>
            <a:r>
              <a:rPr lang="en-US" dirty="0" smtClean="0">
                <a:solidFill>
                  <a:srgbClr val="FFFFFF"/>
                </a:solidFill>
              </a:rPr>
              <a:t>commits</a:t>
            </a:r>
          </a:p>
          <a:p>
            <a:pPr lvl="1"/>
            <a:r>
              <a:rPr lang="el-GR" dirty="0" smtClean="0">
                <a:solidFill>
                  <a:srgbClr val="FFFFFF"/>
                </a:solidFill>
              </a:rPr>
              <a:t>Ποιος έκανε το κάθε </a:t>
            </a:r>
            <a:r>
              <a:rPr lang="en-US" dirty="0" smtClean="0">
                <a:solidFill>
                  <a:srgbClr val="FFFFFF"/>
                </a:solidFill>
              </a:rPr>
              <a:t>commit</a:t>
            </a:r>
          </a:p>
          <a:p>
            <a:pPr lvl="1"/>
            <a:r>
              <a:rPr lang="el-GR" dirty="0" smtClean="0">
                <a:solidFill>
                  <a:srgbClr val="FFFFFF"/>
                </a:solidFill>
              </a:rPr>
              <a:t>Περιγραφή</a:t>
            </a:r>
            <a:endParaRPr lang="en-US" dirty="0" smtClean="0">
              <a:solidFill>
                <a:srgbClr val="FFFFFF"/>
              </a:solidFill>
            </a:endParaRPr>
          </a:p>
          <a:p>
            <a:pPr lvl="1"/>
            <a:r>
              <a:rPr lang="el-GR" dirty="0" smtClean="0">
                <a:solidFill>
                  <a:srgbClr val="FFFFFF"/>
                </a:solidFill>
              </a:rPr>
              <a:t>Αντίστροφη χρονολογική σειρά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09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10-01 at 7.51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32" y="1610126"/>
            <a:ext cx="6807200" cy="36449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 log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002127" y="1417638"/>
            <a:ext cx="1944924" cy="72402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4577" y="961121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rgbClr val="FF0000"/>
                </a:solidFill>
              </a:rPr>
              <a:t>Αναγνωριστικό του </a:t>
            </a:r>
            <a:r>
              <a:rPr lang="en-US" dirty="0" smtClean="0">
                <a:solidFill>
                  <a:srgbClr val="FF0000"/>
                </a:solidFill>
              </a:rPr>
              <a:t>commit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01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10-01 at 7.51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32" y="1610126"/>
            <a:ext cx="6807200" cy="36449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 log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29665" y="3558437"/>
            <a:ext cx="6818673" cy="179638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38981" y="5536293"/>
            <a:ext cx="160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solidFill>
                  <a:schemeClr val="accent1"/>
                </a:solidFill>
              </a:rPr>
              <a:t>Πρώτο </a:t>
            </a:r>
            <a:r>
              <a:rPr lang="en-US" dirty="0" smtClean="0">
                <a:solidFill>
                  <a:schemeClr val="accent1"/>
                </a:solidFill>
              </a:rPr>
              <a:t>commit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29665" y="1610126"/>
            <a:ext cx="6818673" cy="1796381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38981" y="1048306"/>
            <a:ext cx="186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solidFill>
                  <a:srgbClr val="FFFF00"/>
                </a:solidFill>
              </a:rPr>
              <a:t>Δεύτερο </a:t>
            </a:r>
            <a:r>
              <a:rPr lang="en-US" dirty="0" smtClean="0">
                <a:solidFill>
                  <a:srgbClr val="FFFF00"/>
                </a:solidFill>
              </a:rPr>
              <a:t>commit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14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Τι θα μάθουμε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Σήμερα</a:t>
            </a:r>
          </a:p>
          <a:p>
            <a:pPr lvl="1"/>
            <a:r>
              <a:rPr lang="el-GR" dirty="0" smtClean="0"/>
              <a:t>Τι είναι το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l-GR" dirty="0" smtClean="0"/>
              <a:t>Βασική χρήση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l-GR" dirty="0" smtClean="0"/>
              <a:t>Δουλεύοντας τοπικά με </a:t>
            </a:r>
            <a:r>
              <a:rPr lang="en-US" dirty="0" err="1" smtClean="0"/>
              <a:t>git</a:t>
            </a:r>
            <a:endParaRPr lang="el-GR" dirty="0" smtClean="0"/>
          </a:p>
          <a:p>
            <a:pPr lvl="1"/>
            <a:r>
              <a:rPr lang="el-GR" dirty="0" smtClean="0"/>
              <a:t>Δουλεύοντας απομακρυσμένα με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l-GR" dirty="0" smtClean="0"/>
              <a:t>Συνεργασία μέσω </a:t>
            </a:r>
            <a:r>
              <a:rPr lang="en-US" dirty="0" err="1" smtClean="0"/>
              <a:t>git</a:t>
            </a:r>
            <a:r>
              <a:rPr lang="en-US" dirty="0" smtClean="0"/>
              <a:t>{,hub}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286119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 smtClean="0">
                <a:latin typeface="Calibri (Headings)"/>
                <a:cs typeface="Calibri (Headings)"/>
              </a:rPr>
              <a:t>Ένα καλύτερο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log: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lg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l-GR" dirty="0" smtClean="0"/>
              <a:t>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είναι παραμετροποιήσιμο. Μπορούμε να φτιάξουμε τις δικές μας εντολές.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l-GR" dirty="0" smtClean="0"/>
              <a:t>π.χ. προτείνουμε την εντολή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lg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config</a:t>
            </a:r>
            <a:r>
              <a:rPr lang="en-US" dirty="0" smtClean="0">
                <a:latin typeface="Consolas"/>
                <a:cs typeface="Consolas"/>
              </a:rPr>
              <a:t> --global </a:t>
            </a:r>
            <a:r>
              <a:rPr lang="en-US" dirty="0" err="1" smtClean="0">
                <a:latin typeface="Consolas"/>
                <a:cs typeface="Consolas"/>
              </a:rPr>
              <a:t>alias.lg</a:t>
            </a:r>
            <a:r>
              <a:rPr lang="en-US" dirty="0" smtClean="0">
                <a:latin typeface="Consolas"/>
                <a:cs typeface="Consolas"/>
              </a:rPr>
              <a:t> "log --color --graph --pretty=format:'%</a:t>
            </a:r>
            <a:r>
              <a:rPr lang="en-US" dirty="0" err="1" smtClean="0">
                <a:latin typeface="Consolas"/>
                <a:cs typeface="Consolas"/>
              </a:rPr>
              <a:t>Cred%h%Creset</a:t>
            </a:r>
            <a:r>
              <a:rPr lang="en-US" dirty="0" smtClean="0">
                <a:latin typeface="Consolas"/>
                <a:cs typeface="Consolas"/>
              </a:rPr>
              <a:t> -%C(yellow)%</a:t>
            </a:r>
            <a:r>
              <a:rPr lang="en-US" dirty="0" err="1" smtClean="0">
                <a:latin typeface="Consolas"/>
                <a:cs typeface="Consolas"/>
              </a:rPr>
              <a:t>d%Creset</a:t>
            </a:r>
            <a:r>
              <a:rPr lang="en-US" dirty="0" smtClean="0">
                <a:latin typeface="Consolas"/>
                <a:cs typeface="Consolas"/>
              </a:rPr>
              <a:t> %s %</a:t>
            </a:r>
            <a:r>
              <a:rPr lang="en-US" dirty="0" err="1" smtClean="0">
                <a:latin typeface="Consolas"/>
                <a:cs typeface="Consolas"/>
              </a:rPr>
              <a:t>Cgreen</a:t>
            </a:r>
            <a:r>
              <a:rPr lang="en-US" dirty="0" smtClean="0">
                <a:latin typeface="Consolas"/>
                <a:cs typeface="Consolas"/>
              </a:rPr>
              <a:t>(%</a:t>
            </a:r>
            <a:r>
              <a:rPr lang="en-US" dirty="0" err="1" smtClean="0">
                <a:latin typeface="Consolas"/>
                <a:cs typeface="Consolas"/>
              </a:rPr>
              <a:t>cr</a:t>
            </a:r>
            <a:r>
              <a:rPr lang="en-US" dirty="0" smtClean="0">
                <a:latin typeface="Consolas"/>
                <a:cs typeface="Consolas"/>
              </a:rPr>
              <a:t>) %C(bold blue)&lt;%an&gt;%</a:t>
            </a:r>
            <a:r>
              <a:rPr lang="en-US" dirty="0" err="1" smtClean="0">
                <a:latin typeface="Consolas"/>
                <a:cs typeface="Consolas"/>
              </a:rPr>
              <a:t>Creset</a:t>
            </a:r>
            <a:r>
              <a:rPr lang="en-US" dirty="0" smtClean="0">
                <a:latin typeface="Consolas"/>
                <a:cs typeface="Consolas"/>
              </a:rPr>
              <a:t>' --abbrev-commit"</a:t>
            </a:r>
          </a:p>
        </p:txBody>
      </p:sp>
    </p:spTree>
    <p:extLst>
      <p:ext uri="{BB962C8B-B14F-4D97-AF65-F5344CB8AC3E}">
        <p14:creationId xmlns:p14="http://schemas.microsoft.com/office/powerpoint/2010/main" val="427398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0-02 at 10.58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2421"/>
            <a:ext cx="9144000" cy="132607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lg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34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 show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>
                <a:solidFill>
                  <a:srgbClr val="FFFFFF"/>
                </a:solidFill>
              </a:rPr>
              <a:t>Δείχνει τι έκανε ένα συγκεκριμένο</a:t>
            </a:r>
            <a:r>
              <a:rPr lang="en-US" dirty="0" smtClean="0">
                <a:solidFill>
                  <a:srgbClr val="FFFFFF"/>
                </a:solidFill>
              </a:rPr>
              <a:t> commit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T</a:t>
            </a:r>
            <a:r>
              <a:rPr lang="el-GR" dirty="0" smtClean="0">
                <a:solidFill>
                  <a:srgbClr val="FFFFFF"/>
                </a:solidFill>
              </a:rPr>
              <a:t>ρέχει με παράμετρο ένα αναγνωριστικό</a:t>
            </a:r>
            <a:endParaRPr lang="en-US" dirty="0" smtClean="0">
              <a:solidFill>
                <a:srgbClr val="FFFFFF"/>
              </a:solidFill>
            </a:endParaRPr>
          </a:p>
          <a:p>
            <a:pPr lvl="1"/>
            <a:r>
              <a:rPr lang="el-GR" dirty="0" smtClean="0">
                <a:solidFill>
                  <a:srgbClr val="FFFFFF"/>
                </a:solidFill>
              </a:rPr>
              <a:t>Ή ένα μοναδικό πρόθεμα αναγνωριστικού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l-GR" dirty="0" smtClean="0">
                <a:solidFill>
                  <a:srgbClr val="FFFFFF"/>
                </a:solidFill>
              </a:rPr>
              <a:t>Με το </a:t>
            </a:r>
            <a:r>
              <a:rPr lang="en-US" dirty="0" smtClean="0">
                <a:solidFill>
                  <a:srgbClr val="FFFFFF"/>
                </a:solidFill>
              </a:rPr>
              <a:t>show </a:t>
            </a:r>
            <a:r>
              <a:rPr lang="el-GR" dirty="0" smtClean="0">
                <a:solidFill>
                  <a:srgbClr val="FFFFFF"/>
                </a:solidFill>
              </a:rPr>
              <a:t>βλέπουμε:</a:t>
            </a:r>
          </a:p>
          <a:p>
            <a:pPr lvl="1"/>
            <a:r>
              <a:rPr lang="el-GR" dirty="0" smtClean="0">
                <a:solidFill>
                  <a:srgbClr val="FFFFFF"/>
                </a:solidFill>
              </a:rPr>
              <a:t>Όλα όσα βλέπαμε με το </a:t>
            </a:r>
            <a:r>
              <a:rPr lang="en-US" dirty="0" err="1" smtClean="0">
                <a:solidFill>
                  <a:srgbClr val="FFFFFF"/>
                </a:solidFill>
              </a:rPr>
              <a:t>git</a:t>
            </a:r>
            <a:r>
              <a:rPr lang="en-US" dirty="0" smtClean="0">
                <a:solidFill>
                  <a:srgbClr val="FFFFFF"/>
                </a:solidFill>
              </a:rPr>
              <a:t> log</a:t>
            </a:r>
          </a:p>
          <a:p>
            <a:pPr lvl="1"/>
            <a:r>
              <a:rPr lang="el-GR" dirty="0" smtClean="0">
                <a:solidFill>
                  <a:srgbClr val="FFFFFF"/>
                </a:solidFill>
              </a:rPr>
              <a:t>Όλα όσα άλλαξε ένα συγκεκριμένο </a:t>
            </a:r>
            <a:r>
              <a:rPr lang="en-US" dirty="0" smtClean="0">
                <a:solidFill>
                  <a:srgbClr val="FFFFFF"/>
                </a:solidFill>
              </a:rPr>
              <a:t>commit (diff)</a:t>
            </a:r>
          </a:p>
          <a:p>
            <a:pPr marL="457200" lvl="1" indent="0">
              <a:buNone/>
            </a:pPr>
            <a:endParaRPr lang="el-GR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 show</a:t>
            </a:r>
            <a:endParaRPr lang="en-US" dirty="0"/>
          </a:p>
        </p:txBody>
      </p:sp>
      <p:pic>
        <p:nvPicPr>
          <p:cNvPr id="5" name="Picture 4" descr="Screen Shot 2015-10-02 at 11.23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299" y="1710249"/>
            <a:ext cx="67691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Αναγνωριστικά των </a:t>
            </a:r>
            <a:r>
              <a:rPr lang="en-US" dirty="0" smtClean="0"/>
              <a:t>commits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Hash </a:t>
            </a:r>
            <a:r>
              <a:rPr lang="el-GR" dirty="0" smtClean="0"/>
              <a:t>του περιεχομένου και των μεταδεδομένων του </a:t>
            </a:r>
            <a:r>
              <a:rPr lang="en-US" dirty="0" smtClean="0"/>
              <a:t>commit</a:t>
            </a:r>
          </a:p>
          <a:p>
            <a:r>
              <a:rPr lang="el-GR" dirty="0" smtClean="0"/>
              <a:t>Μοναδικό για κάθε</a:t>
            </a:r>
            <a:r>
              <a:rPr lang="en-US" dirty="0" smtClean="0"/>
              <a:t> commit</a:t>
            </a:r>
          </a:p>
          <a:p>
            <a:pPr lvl="1"/>
            <a:r>
              <a:rPr lang="el-GR" dirty="0" smtClean="0"/>
              <a:t>Διαφορετικό για κάθε </a:t>
            </a:r>
            <a:r>
              <a:rPr lang="en-US" dirty="0" smtClean="0"/>
              <a:t>commit </a:t>
            </a:r>
            <a:r>
              <a:rPr lang="el-GR" dirty="0" smtClean="0"/>
              <a:t>ακόμη και μεταξύ διαφορετικών </a:t>
            </a:r>
            <a:r>
              <a:rPr lang="en-US" dirty="0" smtClean="0"/>
              <a:t>repositories!</a:t>
            </a:r>
          </a:p>
          <a:p>
            <a:r>
              <a:rPr lang="el-GR" dirty="0" smtClean="0"/>
              <a:t>π.χ.</a:t>
            </a:r>
            <a:r>
              <a:rPr lang="en-US" dirty="0" smtClean="0"/>
              <a:t> </a:t>
            </a:r>
            <a:r>
              <a:rPr lang="da-DK" dirty="0" smtClean="0"/>
              <a:t>8436b9f2457b55b1c81edf50d03ff48283</a:t>
            </a:r>
          </a:p>
          <a:p>
            <a:r>
              <a:rPr lang="el-GR" dirty="0" smtClean="0"/>
              <a:t>Μπορούμε να αναφερθούμε και με ένα πρόθεμα</a:t>
            </a:r>
            <a:r>
              <a:rPr lang="en-US" dirty="0" smtClean="0"/>
              <a:t> (</a:t>
            </a:r>
            <a:r>
              <a:rPr lang="el-GR" dirty="0" smtClean="0"/>
              <a:t>τουλάχιστον 4 χαρακτήρες)</a:t>
            </a:r>
          </a:p>
          <a:p>
            <a:pPr lvl="1"/>
            <a:r>
              <a:rPr lang="en-US" dirty="0" smtClean="0"/>
              <a:t>8436b</a:t>
            </a:r>
            <a:endParaRPr lang="el-GR" dirty="0" smtClean="0"/>
          </a:p>
          <a:p>
            <a:pPr lvl="1"/>
            <a:r>
              <a:rPr lang="el-GR" dirty="0" smtClean="0"/>
              <a:t>Αρκεί να είναι μοναδικό</a:t>
            </a:r>
            <a:r>
              <a:rPr lang="en-US" dirty="0" smtClean="0"/>
              <a:t> </a:t>
            </a:r>
            <a:r>
              <a:rPr lang="el-GR" dirty="0" smtClean="0"/>
              <a:t>μέσα στο </a:t>
            </a:r>
            <a:r>
              <a:rPr lang="en-US" dirty="0" smtClean="0"/>
              <a:t>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diff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Δείχνει τι άλλαξε</a:t>
            </a:r>
            <a:r>
              <a:rPr lang="en-US" dirty="0" smtClean="0"/>
              <a:t> </a:t>
            </a:r>
            <a:r>
              <a:rPr lang="el-GR" dirty="0" smtClean="0"/>
              <a:t>στο φάκελό μας για το οποίο 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δεν έχει ενημερωθεί ακόμα</a:t>
            </a:r>
            <a:endParaRPr lang="en-US" dirty="0" smtClean="0"/>
          </a:p>
          <a:p>
            <a:pPr lvl="1"/>
            <a:r>
              <a:rPr lang="el-GR" dirty="0" smtClean="0"/>
              <a:t>Μας λέει τι θα γίνει </a:t>
            </a:r>
            <a:r>
              <a:rPr lang="en-US" dirty="0" smtClean="0"/>
              <a:t>add </a:t>
            </a:r>
            <a:r>
              <a:rPr lang="el-GR" dirty="0" smtClean="0"/>
              <a:t>αν τρέξουμε </a:t>
            </a:r>
            <a:r>
              <a:rPr lang="en-US" dirty="0" err="1" smtClean="0"/>
              <a:t>git</a:t>
            </a:r>
            <a:r>
              <a:rPr lang="en-US" dirty="0" smtClean="0"/>
              <a:t> add</a:t>
            </a:r>
          </a:p>
          <a:p>
            <a:r>
              <a:rPr lang="el-GR" dirty="0" smtClean="0"/>
              <a:t>Μπορούμε να το τρέξουμε μόνο του</a:t>
            </a:r>
          </a:p>
          <a:p>
            <a:r>
              <a:rPr lang="el-GR" dirty="0" smtClean="0"/>
              <a:t>Ή να του δώσουμε παράμετρο συγκεκριμένα αρχεία που μας ενδιαφέρουν</a:t>
            </a:r>
            <a:endParaRPr lang="en-US" dirty="0" smtClean="0"/>
          </a:p>
          <a:p>
            <a:r>
              <a:rPr lang="el-GR" dirty="0" smtClean="0"/>
              <a:t>Το </a:t>
            </a:r>
            <a:r>
              <a:rPr lang="en-US" dirty="0" smtClean="0"/>
              <a:t>output </a:t>
            </a:r>
            <a:r>
              <a:rPr lang="el-GR" dirty="0" smtClean="0"/>
              <a:t>μοιάζει με το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show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78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diff --staged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Δείχνει τι αλλαγές έχουν γίνει που θα καταγραφούν στο επόμενο </a:t>
            </a:r>
            <a:r>
              <a:rPr lang="en-US" dirty="0" smtClean="0"/>
              <a:t>commit</a:t>
            </a:r>
          </a:p>
          <a:p>
            <a:pPr lvl="1"/>
            <a:r>
              <a:rPr lang="el-GR" dirty="0" smtClean="0"/>
              <a:t>Μας λέει τι έχει γίνει ήδη </a:t>
            </a:r>
            <a:r>
              <a:rPr lang="en-US" dirty="0" err="1" smtClean="0"/>
              <a:t>git</a:t>
            </a:r>
            <a:r>
              <a:rPr lang="en-US" dirty="0" smtClean="0"/>
              <a:t>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27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diff HEAD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Δείχνει τι αλλαγές έχουν γίνει στο σύστημα από το τελευταίο </a:t>
            </a:r>
            <a:r>
              <a:rPr lang="en-US" dirty="0" smtClean="0"/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348220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Staging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Ο εικονικός «χώρος» στον οποίο μπαίνουν οι αλλαγές μας όταν κάνουμε </a:t>
            </a:r>
            <a:r>
              <a:rPr lang="en-US" dirty="0" err="1" smtClean="0"/>
              <a:t>git</a:t>
            </a:r>
            <a:r>
              <a:rPr lang="en-US" dirty="0" smtClean="0"/>
              <a:t> add</a:t>
            </a:r>
          </a:p>
          <a:p>
            <a:r>
              <a:rPr lang="el-GR" dirty="0" smtClean="0"/>
              <a:t>Μας επιτρέπει να προετοιμάσουμε ένα </a:t>
            </a:r>
            <a:r>
              <a:rPr lang="en-US" dirty="0" smtClean="0"/>
              <a:t>commit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91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1269920" y="2208289"/>
            <a:ext cx="0" cy="4111304"/>
          </a:xfrm>
          <a:prstGeom prst="line">
            <a:avLst/>
          </a:prstGeom>
          <a:ln w="762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20652" y="2208289"/>
            <a:ext cx="0" cy="4111304"/>
          </a:xfrm>
          <a:prstGeom prst="line">
            <a:avLst/>
          </a:prstGeom>
          <a:ln w="762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9960" y="2227040"/>
            <a:ext cx="0" cy="4111304"/>
          </a:xfrm>
          <a:prstGeom prst="line">
            <a:avLst/>
          </a:prstGeom>
          <a:ln w="762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n 6"/>
          <p:cNvSpPr/>
          <p:nvPr/>
        </p:nvSpPr>
        <p:spPr>
          <a:xfrm>
            <a:off x="331780" y="972562"/>
            <a:ext cx="1876280" cy="125861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workspace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76142" y="995446"/>
            <a:ext cx="1876280" cy="1258611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staging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Can 9"/>
          <p:cNvSpPr/>
          <p:nvPr/>
        </p:nvSpPr>
        <p:spPr>
          <a:xfrm>
            <a:off x="7009064" y="995446"/>
            <a:ext cx="1876280" cy="1258611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repository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269920" y="2871922"/>
            <a:ext cx="3272047" cy="6865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FFFF"/>
                </a:solidFill>
              </a:rPr>
              <a:t>git</a:t>
            </a:r>
            <a:r>
              <a:rPr lang="en-US" b="1" dirty="0" smtClean="0">
                <a:solidFill>
                  <a:srgbClr val="FFFFFF"/>
                </a:solidFill>
              </a:rPr>
              <a:t> add/mv/</a:t>
            </a:r>
            <a:r>
              <a:rPr lang="en-US" b="1" dirty="0" err="1" smtClean="0">
                <a:solidFill>
                  <a:srgbClr val="FFFFFF"/>
                </a:solidFill>
              </a:rPr>
              <a:t>rm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269920" y="4305817"/>
            <a:ext cx="6669944" cy="6865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FFFF"/>
                </a:solidFill>
              </a:rPr>
              <a:t>git</a:t>
            </a:r>
            <a:r>
              <a:rPr lang="en-US" b="1" dirty="0" smtClean="0">
                <a:solidFill>
                  <a:srgbClr val="FFFFFF"/>
                </a:solidFill>
              </a:rPr>
              <a:t> commit -a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622053" y="3444018"/>
            <a:ext cx="3317811" cy="5606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000000"/>
                </a:solidFill>
              </a:rPr>
              <a:t>git</a:t>
            </a:r>
            <a:r>
              <a:rPr lang="en-US" b="1" dirty="0" smtClean="0">
                <a:solidFill>
                  <a:srgbClr val="000000"/>
                </a:solidFill>
              </a:rPr>
              <a:t> commit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69920" y="5228957"/>
            <a:ext cx="3272047" cy="48056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git</a:t>
            </a:r>
            <a:r>
              <a:rPr lang="en-US" b="1" dirty="0" smtClean="0">
                <a:solidFill>
                  <a:schemeClr val="tx1"/>
                </a:solidFill>
              </a:rPr>
              <a:t> diff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22053" y="5228957"/>
            <a:ext cx="3272047" cy="48056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000000"/>
                </a:solidFill>
              </a:rPr>
              <a:t>git</a:t>
            </a:r>
            <a:r>
              <a:rPr lang="en-US" b="1" dirty="0" smtClean="0">
                <a:solidFill>
                  <a:srgbClr val="000000"/>
                </a:solidFill>
              </a:rPr>
              <a:t> diff --staged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9920" y="5861917"/>
            <a:ext cx="6647062" cy="48056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000000"/>
                </a:solidFill>
              </a:rPr>
              <a:t>git</a:t>
            </a:r>
            <a:r>
              <a:rPr lang="en-US" b="1" dirty="0" smtClean="0">
                <a:solidFill>
                  <a:srgbClr val="000000"/>
                </a:solidFill>
              </a:rPr>
              <a:t> diff HEAD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04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Τι θα μάθουμε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Τετάρτη</a:t>
            </a:r>
          </a:p>
          <a:p>
            <a:pPr lvl="1"/>
            <a:r>
              <a:rPr lang="el-GR" dirty="0" smtClean="0"/>
              <a:t>Προχωρημένες τεχνικές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2"/>
            <a:r>
              <a:rPr lang="en-US" dirty="0" smtClean="0"/>
              <a:t>Undo</a:t>
            </a:r>
          </a:p>
          <a:p>
            <a:pPr lvl="2"/>
            <a:r>
              <a:rPr lang="en-US" dirty="0" smtClean="0"/>
              <a:t>Blame</a:t>
            </a:r>
          </a:p>
          <a:p>
            <a:pPr lvl="2"/>
            <a:r>
              <a:rPr lang="en-US" dirty="0" smtClean="0"/>
              <a:t>Tag</a:t>
            </a:r>
          </a:p>
          <a:p>
            <a:pPr lvl="2"/>
            <a:r>
              <a:rPr lang="en-US" dirty="0" smtClean="0"/>
              <a:t>Cherry pick</a:t>
            </a:r>
          </a:p>
          <a:p>
            <a:pPr lvl="2"/>
            <a:r>
              <a:rPr lang="en-US" dirty="0" smtClean="0"/>
              <a:t>Rebase</a:t>
            </a:r>
          </a:p>
          <a:p>
            <a:pPr lvl="1"/>
            <a:r>
              <a:rPr lang="en-US" dirty="0" smtClean="0"/>
              <a:t>Workflows </a:t>
            </a:r>
            <a:r>
              <a:rPr lang="el-GR" dirty="0" smtClean="0"/>
              <a:t>και συνεργατικές τεχνικές</a:t>
            </a:r>
          </a:p>
        </p:txBody>
      </p:sp>
    </p:spTree>
    <p:extLst>
      <p:ext uri="{BB962C8B-B14F-4D97-AF65-F5344CB8AC3E}">
        <p14:creationId xmlns:p14="http://schemas.microsoft.com/office/powerpoint/2010/main" val="262371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</a:t>
            </a:r>
            <a:r>
              <a:rPr lang="el-GR" dirty="0" smtClean="0"/>
              <a:t>Τι δείχνει αυτό το </a:t>
            </a:r>
            <a:r>
              <a:rPr lang="en-US" dirty="0" err="1" smtClean="0"/>
              <a:t>git</a:t>
            </a:r>
            <a:r>
              <a:rPr lang="en-US" dirty="0" smtClean="0"/>
              <a:t> status?</a:t>
            </a:r>
            <a:endParaRPr lang="en-US" dirty="0"/>
          </a:p>
        </p:txBody>
      </p:sp>
      <p:pic>
        <p:nvPicPr>
          <p:cNvPr id="7" name="Picture 6" descr="Screen Shot 2015-10-02 at 2.0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0224"/>
            <a:ext cx="9144000" cy="351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3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checkout &lt;file&gt;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Ακυρώνει τις αλλαγές μας </a:t>
            </a:r>
            <a:r>
              <a:rPr lang="el-GR" dirty="0" smtClean="0"/>
              <a:t>σε </a:t>
            </a:r>
            <a:r>
              <a:rPr lang="el-GR" dirty="0" smtClean="0"/>
              <a:t>ένα αρχείο</a:t>
            </a:r>
            <a:endParaRPr lang="en-US" dirty="0" smtClean="0"/>
          </a:p>
          <a:p>
            <a:pPr lvl="1"/>
            <a:r>
              <a:rPr lang="el-GR" dirty="0" smtClean="0"/>
              <a:t>που δεν έχουν γίνει </a:t>
            </a:r>
            <a:r>
              <a:rPr lang="en-US" dirty="0" smtClean="0"/>
              <a:t>stage</a:t>
            </a:r>
          </a:p>
          <a:p>
            <a:pPr lvl="1"/>
            <a:r>
              <a:rPr lang="el-GR" dirty="0" smtClean="0"/>
              <a:t>αντιγράφοντας την κατάσταση του </a:t>
            </a:r>
            <a:r>
              <a:rPr lang="en-US" dirty="0" smtClean="0"/>
              <a:t>staging area (</a:t>
            </a:r>
            <a:r>
              <a:rPr lang="el-GR" dirty="0" smtClean="0"/>
              <a:t>συνήθως ίδια με το τελευταίο </a:t>
            </a:r>
            <a:r>
              <a:rPr lang="en-US" dirty="0" smtClean="0"/>
              <a:t>commit) </a:t>
            </a:r>
            <a:r>
              <a:rPr lang="el-GR" dirty="0" smtClean="0"/>
              <a:t>στο </a:t>
            </a:r>
            <a:r>
              <a:rPr lang="en-US" dirty="0" smtClean="0"/>
              <a:t>working copy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165953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reset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Αφαιρεί πράγματα που έχουν μπει στο </a:t>
            </a:r>
            <a:r>
              <a:rPr lang="en-US" dirty="0" smtClean="0"/>
              <a:t>staging area</a:t>
            </a:r>
            <a:endParaRPr lang="el-GR" dirty="0" smtClean="0"/>
          </a:p>
          <a:p>
            <a:pPr lvl="1"/>
            <a:r>
              <a:rPr lang="el-GR" dirty="0" smtClean="0"/>
              <a:t>αντιγράφοντάς τα από το πιο πρόσφατο </a:t>
            </a:r>
            <a:r>
              <a:rPr lang="en-US" dirty="0" smtClean="0"/>
              <a:t>commit</a:t>
            </a:r>
          </a:p>
          <a:p>
            <a:r>
              <a:rPr lang="el-GR" dirty="0" smtClean="0"/>
              <a:t>Αναιρεί μία ενέργεια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add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7961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1269920" y="2208289"/>
            <a:ext cx="0" cy="4111304"/>
          </a:xfrm>
          <a:prstGeom prst="line">
            <a:avLst/>
          </a:prstGeom>
          <a:ln w="762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20652" y="2208289"/>
            <a:ext cx="0" cy="4111304"/>
          </a:xfrm>
          <a:prstGeom prst="line">
            <a:avLst/>
          </a:prstGeom>
          <a:ln w="762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9960" y="2227040"/>
            <a:ext cx="0" cy="3894386"/>
          </a:xfrm>
          <a:prstGeom prst="line">
            <a:avLst/>
          </a:prstGeom>
          <a:ln w="762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n 6"/>
          <p:cNvSpPr/>
          <p:nvPr/>
        </p:nvSpPr>
        <p:spPr>
          <a:xfrm>
            <a:off x="331780" y="972562"/>
            <a:ext cx="1876280" cy="125861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workspace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76142" y="995446"/>
            <a:ext cx="1876280" cy="1258611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staging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Can 9"/>
          <p:cNvSpPr/>
          <p:nvPr/>
        </p:nvSpPr>
        <p:spPr>
          <a:xfrm>
            <a:off x="7009064" y="995446"/>
            <a:ext cx="1876280" cy="1258611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repository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269920" y="2505778"/>
            <a:ext cx="3272047" cy="6865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FFFF"/>
                </a:solidFill>
              </a:rPr>
              <a:t>git</a:t>
            </a:r>
            <a:r>
              <a:rPr lang="en-US" b="1" dirty="0" smtClean="0">
                <a:solidFill>
                  <a:srgbClr val="FFFFFF"/>
                </a:solidFill>
              </a:rPr>
              <a:t> add/mv/</a:t>
            </a:r>
            <a:r>
              <a:rPr lang="en-US" b="1" dirty="0" err="1" smtClean="0">
                <a:solidFill>
                  <a:srgbClr val="FFFFFF"/>
                </a:solidFill>
              </a:rPr>
              <a:t>rm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269920" y="4305817"/>
            <a:ext cx="6669944" cy="6865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FFFF"/>
                </a:solidFill>
              </a:rPr>
              <a:t>git</a:t>
            </a:r>
            <a:r>
              <a:rPr lang="en-US" b="1" dirty="0" smtClean="0">
                <a:solidFill>
                  <a:srgbClr val="FFFFFF"/>
                </a:solidFill>
              </a:rPr>
              <a:t> commit -a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622053" y="3375366"/>
            <a:ext cx="3317811" cy="68651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000000"/>
                </a:solidFill>
              </a:rPr>
              <a:t>git</a:t>
            </a:r>
            <a:r>
              <a:rPr lang="en-US" b="1" dirty="0" smtClean="0">
                <a:solidFill>
                  <a:srgbClr val="000000"/>
                </a:solidFill>
              </a:rPr>
              <a:t> commit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69920" y="5228957"/>
            <a:ext cx="3272047" cy="48056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git</a:t>
            </a:r>
            <a:r>
              <a:rPr lang="en-US" b="1" dirty="0" smtClean="0">
                <a:solidFill>
                  <a:schemeClr val="tx1"/>
                </a:solidFill>
              </a:rPr>
              <a:t> diff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22053" y="5228957"/>
            <a:ext cx="3272047" cy="48056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000000"/>
                </a:solidFill>
              </a:rPr>
              <a:t>git</a:t>
            </a:r>
            <a:r>
              <a:rPr lang="en-US" b="1" dirty="0" smtClean="0">
                <a:solidFill>
                  <a:srgbClr val="000000"/>
                </a:solidFill>
              </a:rPr>
              <a:t> diff --staged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9920" y="5861917"/>
            <a:ext cx="6647062" cy="48056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000000"/>
                </a:solidFill>
              </a:rPr>
              <a:t>git</a:t>
            </a:r>
            <a:r>
              <a:rPr lang="en-US" b="1" dirty="0" smtClean="0">
                <a:solidFill>
                  <a:srgbClr val="000000"/>
                </a:solidFill>
              </a:rPr>
              <a:t> diff HEAD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flipH="1">
            <a:off x="1269919" y="3375367"/>
            <a:ext cx="3272047" cy="68651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000000"/>
                </a:solidFill>
              </a:rPr>
              <a:t>git</a:t>
            </a:r>
            <a:r>
              <a:rPr lang="en-US" b="1" dirty="0" smtClean="0">
                <a:solidFill>
                  <a:srgbClr val="000000"/>
                </a:solidFill>
              </a:rPr>
              <a:t> checkout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 flipH="1">
            <a:off x="4622053" y="2505778"/>
            <a:ext cx="3272047" cy="686515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git</a:t>
            </a:r>
            <a:r>
              <a:rPr lang="en-US" b="1" dirty="0" smtClean="0">
                <a:solidFill>
                  <a:schemeClr val="tx1"/>
                </a:solidFill>
              </a:rPr>
              <a:t> reset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82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Διάλλειμα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l-GR" dirty="0" smtClean="0"/>
              <a:t>φτιάξτε </a:t>
            </a:r>
            <a:r>
              <a:rPr lang="en-US" dirty="0" err="1" smtClean="0"/>
              <a:t>GitHub</a:t>
            </a:r>
            <a:r>
              <a:rPr lang="en-US" dirty="0" smtClean="0"/>
              <a:t> accounts</a:t>
            </a:r>
          </a:p>
          <a:p>
            <a:pPr algn="ctr"/>
            <a:r>
              <a:rPr lang="el-GR" dirty="0" smtClean="0"/>
              <a:t>γνωριστείτε μεταξύ σας!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094" y="3524107"/>
            <a:ext cx="2666659" cy="266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6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 smtClean="0"/>
              <a:t>Η βασικότερη λειτουργία του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l-GR" dirty="0" smtClean="0"/>
              <a:t>Επιτρέπει να διατηρούμε διαφορετικές εκδόσεις του κώδικά </a:t>
            </a:r>
            <a:r>
              <a:rPr lang="el-GR" dirty="0" smtClean="0"/>
              <a:t>μας</a:t>
            </a:r>
            <a:endParaRPr lang="en-US" dirty="0" smtClean="0"/>
          </a:p>
          <a:p>
            <a:pPr lvl="1"/>
            <a:r>
              <a:rPr lang="en-US" dirty="0" smtClean="0"/>
              <a:t>Stable</a:t>
            </a:r>
          </a:p>
          <a:p>
            <a:pPr lvl="1"/>
            <a:r>
              <a:rPr lang="en-US" dirty="0" smtClean="0"/>
              <a:t>Unstable</a:t>
            </a:r>
            <a:endParaRPr lang="el-GR" dirty="0" smtClean="0"/>
          </a:p>
          <a:p>
            <a:r>
              <a:rPr lang="el-GR" dirty="0" smtClean="0"/>
              <a:t>Κάθε </a:t>
            </a:r>
            <a:r>
              <a:rPr lang="en-US" dirty="0" smtClean="0"/>
              <a:t>branch</a:t>
            </a:r>
          </a:p>
          <a:p>
            <a:pPr lvl="1"/>
            <a:r>
              <a:rPr lang="el-GR" dirty="0" smtClean="0"/>
              <a:t>Έχει ένα </a:t>
            </a:r>
            <a:r>
              <a:rPr lang="el-GR" b="1" dirty="0" smtClean="0"/>
              <a:t>όνομα</a:t>
            </a:r>
          </a:p>
          <a:p>
            <a:r>
              <a:rPr lang="el-GR" dirty="0" smtClean="0"/>
              <a:t>Περιέχει </a:t>
            </a:r>
            <a:r>
              <a:rPr lang="el-GR" dirty="0" smtClean="0"/>
              <a:t>διαφορετικό ιστορικό, με διαφορετικά </a:t>
            </a:r>
            <a:r>
              <a:rPr lang="en-US" dirty="0" smtClean="0"/>
              <a:t>commits</a:t>
            </a:r>
            <a:endParaRPr lang="el-GR" dirty="0" smtClean="0"/>
          </a:p>
          <a:p>
            <a:r>
              <a:rPr lang="el-GR" dirty="0" smtClean="0"/>
              <a:t>Ενδεχομένως</a:t>
            </a:r>
            <a:r>
              <a:rPr lang="en-US" dirty="0" smtClean="0"/>
              <a:t> </a:t>
            </a:r>
            <a:r>
              <a:rPr lang="el-GR" dirty="0" smtClean="0"/>
              <a:t>κάποια </a:t>
            </a:r>
            <a:r>
              <a:rPr lang="en-US" dirty="0" smtClean="0"/>
              <a:t>commits </a:t>
            </a:r>
            <a:r>
              <a:rPr lang="el-GR" dirty="0" smtClean="0"/>
              <a:t>να είναι κοινά ανάμεσα σε </a:t>
            </a:r>
            <a:r>
              <a:rPr lang="en-US" dirty="0" smtClean="0"/>
              <a:t>branches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260058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branch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branch &lt;name&gt;</a:t>
            </a:r>
          </a:p>
          <a:p>
            <a:r>
              <a:rPr lang="el-GR" dirty="0" smtClean="0"/>
              <a:t>Δημιουργεί ένα νέο </a:t>
            </a:r>
            <a:r>
              <a:rPr lang="en-US" dirty="0" smtClean="0"/>
              <a:t>branch</a:t>
            </a:r>
            <a:endParaRPr lang="el-GR" dirty="0" smtClean="0"/>
          </a:p>
          <a:p>
            <a:r>
              <a:rPr lang="el-GR" dirty="0" smtClean="0"/>
              <a:t>Του δίνουμε</a:t>
            </a:r>
            <a:r>
              <a:rPr lang="en-US" dirty="0" smtClean="0"/>
              <a:t> </a:t>
            </a:r>
            <a:r>
              <a:rPr lang="el-GR" dirty="0" smtClean="0"/>
              <a:t>ως παράμετρο το όνομα του νέου </a:t>
            </a:r>
            <a:r>
              <a:rPr lang="en-US" dirty="0" smtClean="0"/>
              <a:t>branch</a:t>
            </a:r>
            <a:r>
              <a:rPr lang="el-GR" dirty="0" smtClean="0"/>
              <a:t> που θέλουμε</a:t>
            </a:r>
            <a:endParaRPr lang="en-US" dirty="0" smtClean="0"/>
          </a:p>
          <a:p>
            <a:r>
              <a:rPr lang="el-GR" dirty="0" smtClean="0"/>
              <a:t>Το νέο </a:t>
            </a:r>
            <a:r>
              <a:rPr lang="en-US" dirty="0" smtClean="0"/>
              <a:t>branch </a:t>
            </a:r>
            <a:r>
              <a:rPr lang="el-GR" dirty="0" smtClean="0"/>
              <a:t>είναι πανομοιότυπο με το υπάρχον τρέχον</a:t>
            </a:r>
            <a:r>
              <a:rPr lang="en-US" dirty="0" smtClean="0"/>
              <a:t> </a:t>
            </a:r>
            <a:r>
              <a:rPr lang="en-US" dirty="0" smtClean="0"/>
              <a:t>(</a:t>
            </a:r>
            <a:r>
              <a:rPr lang="el-GR" dirty="0" smtClean="0"/>
              <a:t>περι</a:t>
            </a:r>
            <a:r>
              <a:rPr lang="el-GR" dirty="0" smtClean="0"/>
              <a:t>έχουν τα ίδια </a:t>
            </a:r>
            <a:r>
              <a:rPr lang="en-US" dirty="0" smtClean="0"/>
              <a:t>commits</a:t>
            </a:r>
            <a:r>
              <a:rPr lang="en-US" dirty="0" smtClean="0"/>
              <a:t>)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branch</a:t>
            </a:r>
            <a:endParaRPr lang="el-GR" dirty="0" smtClean="0">
              <a:latin typeface="Consolas"/>
              <a:cs typeface="Consolas"/>
            </a:endParaRPr>
          </a:p>
          <a:p>
            <a:r>
              <a:rPr lang="el-GR" dirty="0" smtClean="0"/>
              <a:t>Δείχνει τι </a:t>
            </a:r>
            <a:r>
              <a:rPr lang="en-US" dirty="0" smtClean="0"/>
              <a:t>branches </a:t>
            </a:r>
            <a:r>
              <a:rPr lang="el-GR" dirty="0" smtClean="0"/>
              <a:t>υπάρχουν</a:t>
            </a:r>
          </a:p>
          <a:p>
            <a:r>
              <a:rPr lang="el-GR" dirty="0" smtClean="0"/>
              <a:t>Το τρέχον </a:t>
            </a:r>
            <a:r>
              <a:rPr lang="en-US" dirty="0" smtClean="0"/>
              <a:t>branch </a:t>
            </a:r>
            <a:r>
              <a:rPr lang="el-GR" dirty="0" smtClean="0"/>
              <a:t>σημειώνεται με </a:t>
            </a:r>
            <a:r>
              <a:rPr lang="el-GR" dirty="0" smtClean="0">
                <a:latin typeface="Consolas"/>
                <a:cs typeface="Consolas"/>
              </a:rPr>
              <a:t>*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9233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checkout &lt;branch</a:t>
            </a:r>
            <a:r>
              <a:rPr lang="en-US" dirty="0">
                <a:latin typeface="Consolas"/>
                <a:cs typeface="Consolas"/>
              </a:rPr>
              <a:t>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Αλλάζει το τρέχον </a:t>
            </a:r>
            <a:r>
              <a:rPr lang="en-US" dirty="0" smtClean="0"/>
              <a:t>branch</a:t>
            </a:r>
          </a:p>
          <a:p>
            <a:r>
              <a:rPr lang="el-GR" dirty="0" smtClean="0"/>
              <a:t>Το τρέχον </a:t>
            </a:r>
            <a:r>
              <a:rPr lang="en-US" dirty="0" smtClean="0"/>
              <a:t>branch </a:t>
            </a:r>
            <a:r>
              <a:rPr lang="el-GR" dirty="0" smtClean="0"/>
              <a:t>στον κόσμο του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αναφέρεται με το όνομα </a:t>
            </a:r>
            <a:r>
              <a:rPr lang="en-US" dirty="0" smtClean="0"/>
              <a:t>“HEAD”</a:t>
            </a:r>
          </a:p>
          <a:p>
            <a:r>
              <a:rPr lang="el-GR" dirty="0" smtClean="0"/>
              <a:t>Το </a:t>
            </a:r>
            <a:r>
              <a:rPr lang="en-US" dirty="0" err="1" smtClean="0"/>
              <a:t>git</a:t>
            </a:r>
            <a:r>
              <a:rPr lang="en-US" dirty="0" smtClean="0"/>
              <a:t> checkout </a:t>
            </a:r>
            <a:r>
              <a:rPr lang="el-GR" dirty="0" smtClean="0"/>
              <a:t>θέτει το </a:t>
            </a:r>
            <a:r>
              <a:rPr lang="en-US" dirty="0" smtClean="0"/>
              <a:t>HEAD </a:t>
            </a:r>
            <a:r>
              <a:rPr lang="el-GR" dirty="0" smtClean="0"/>
              <a:t>στο </a:t>
            </a:r>
            <a:r>
              <a:rPr lang="en-US" dirty="0" smtClean="0"/>
              <a:t>branch</a:t>
            </a:r>
            <a:r>
              <a:rPr lang="el-GR" dirty="0" smtClean="0"/>
              <a:t> που δίνεται ως </a:t>
            </a:r>
            <a:r>
              <a:rPr lang="el-GR" dirty="0" smtClean="0"/>
              <a:t>παράμετρος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995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branch -d &lt;branch&gt;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Διαγράφει το </a:t>
            </a:r>
            <a:r>
              <a:rPr lang="en-US" dirty="0" smtClean="0"/>
              <a:t>branch</a:t>
            </a:r>
            <a:r>
              <a:rPr lang="el-GR" dirty="0" smtClean="0"/>
              <a:t> που περνάς ως παράμετρο</a:t>
            </a:r>
            <a:endParaRPr lang="en-US" dirty="0" smtClean="0"/>
          </a:p>
          <a:p>
            <a:r>
              <a:rPr lang="el-GR" dirty="0" smtClean="0"/>
              <a:t>Τα </a:t>
            </a:r>
            <a:r>
              <a:rPr lang="en-US" dirty="0" smtClean="0"/>
              <a:t>commits </a:t>
            </a:r>
            <a:r>
              <a:rPr lang="el-GR" dirty="0" smtClean="0"/>
              <a:t>δεν διαγράφονται, μόνο το </a:t>
            </a:r>
            <a:r>
              <a:rPr lang="en-US" dirty="0" smtClean="0"/>
              <a:t>branch </a:t>
            </a:r>
            <a:r>
              <a:rPr lang="el-GR" dirty="0" smtClean="0"/>
              <a:t>που δείχνει σε αυτά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11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προεπιλεγμένο </a:t>
            </a:r>
            <a:r>
              <a:rPr lang="en-US" dirty="0" smtClean="0"/>
              <a:t>branch </a:t>
            </a:r>
            <a:r>
              <a:rPr lang="el-GR" dirty="0" smtClean="0"/>
              <a:t>όταν δημιουργούμε ένα νέο </a:t>
            </a:r>
            <a:r>
              <a:rPr lang="en-US" dirty="0" smtClean="0"/>
              <a:t>repository (</a:t>
            </a:r>
            <a:r>
              <a:rPr lang="el-GR" dirty="0" smtClean="0"/>
              <a:t>με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init</a:t>
            </a:r>
            <a:r>
              <a:rPr lang="en-US" dirty="0" smtClean="0"/>
              <a:t>)</a:t>
            </a:r>
          </a:p>
          <a:p>
            <a:r>
              <a:rPr lang="el-GR" dirty="0" smtClean="0"/>
              <a:t>Στα περισσότερα </a:t>
            </a:r>
            <a:r>
              <a:rPr lang="en-US" dirty="0" smtClean="0"/>
              <a:t>projects, </a:t>
            </a:r>
            <a:r>
              <a:rPr lang="el-GR" dirty="0" smtClean="0"/>
              <a:t>το </a:t>
            </a:r>
            <a:r>
              <a:rPr lang="en-US" dirty="0" smtClean="0"/>
              <a:t>branch </a:t>
            </a:r>
            <a:r>
              <a:rPr lang="el-GR" dirty="0" smtClean="0"/>
              <a:t>που περιέχει τον ‘τρέχοντα’ κώδικα</a:t>
            </a:r>
            <a:endParaRPr lang="en-US" dirty="0" smtClean="0"/>
          </a:p>
          <a:p>
            <a:r>
              <a:rPr lang="el-GR" dirty="0" smtClean="0"/>
              <a:t>Συνήθως φτιάχνουμε νέο </a:t>
            </a:r>
            <a:r>
              <a:rPr lang="en-US" dirty="0" smtClean="0"/>
              <a:t>branch </a:t>
            </a:r>
            <a:r>
              <a:rPr lang="el-GR" dirty="0" smtClean="0"/>
              <a:t>ως αντίγραφο του </a:t>
            </a:r>
            <a:r>
              <a:rPr lang="en-US" dirty="0" smtClean="0"/>
              <a:t>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05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Το πρόβλημα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Ως προγραμματιστές έχουμε ανάγκες</a:t>
            </a:r>
          </a:p>
          <a:p>
            <a:pPr lvl="1"/>
            <a:r>
              <a:rPr lang="el-GR" dirty="0" smtClean="0"/>
              <a:t>Νέος κώδικας μερικές φορές είναι </a:t>
            </a:r>
            <a:r>
              <a:rPr lang="en-US" dirty="0" smtClean="0"/>
              <a:t>buggy</a:t>
            </a:r>
          </a:p>
          <a:p>
            <a:pPr lvl="1"/>
            <a:r>
              <a:rPr lang="el-GR" dirty="0" smtClean="0"/>
              <a:t>Δουλεύουμε πολλοί ταυτόχρονα στον ίδιο κώδικα</a:t>
            </a:r>
          </a:p>
          <a:p>
            <a:pPr lvl="1"/>
            <a:r>
              <a:rPr lang="el-GR" dirty="0" smtClean="0"/>
              <a:t>Διαγράφουμε κώδικα που μπορεί να χρειαστεί ξανά</a:t>
            </a:r>
          </a:p>
          <a:p>
            <a:pPr lvl="1"/>
            <a:r>
              <a:rPr lang="el-GR" dirty="0" smtClean="0"/>
              <a:t>Χρειαζόμαστε </a:t>
            </a:r>
            <a:r>
              <a:rPr lang="en-US" dirty="0" smtClean="0"/>
              <a:t>back-ups </a:t>
            </a:r>
            <a:r>
              <a:rPr lang="el-GR" dirty="0" smtClean="0"/>
              <a:t>για τη δουλειά μας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35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10-02 at 2.23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1186"/>
            <a:ext cx="9144000" cy="29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8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checkout -b &lt;branch&gt;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Δημιουργεί νέο </a:t>
            </a:r>
            <a:r>
              <a:rPr lang="en-US" dirty="0" smtClean="0"/>
              <a:t>branch </a:t>
            </a:r>
            <a:r>
              <a:rPr lang="el-GR" dirty="0" smtClean="0"/>
              <a:t>και αλλάζει το τρέχον </a:t>
            </a:r>
            <a:r>
              <a:rPr lang="en-US" dirty="0" smtClean="0"/>
              <a:t>branch </a:t>
            </a:r>
            <a:r>
              <a:rPr lang="el-GR" dirty="0" smtClean="0"/>
              <a:t>σε </a:t>
            </a:r>
            <a:r>
              <a:rPr lang="en-US" dirty="0" smtClean="0"/>
              <a:t>&lt;branch&gt;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checkout -b &lt;branch&gt; </a:t>
            </a:r>
            <a:r>
              <a:rPr lang="el-GR" dirty="0" smtClean="0"/>
              <a:t>σημαίνει:</a:t>
            </a:r>
            <a:endParaRPr lang="en-US" dirty="0" smtClean="0"/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branch &lt;branch&gt;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checkout &lt;branch&gt;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93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Ο γράφος του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l-GR" dirty="0" smtClean="0"/>
              <a:t>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είναι ένα </a:t>
            </a:r>
            <a:r>
              <a:rPr lang="el-GR" b="1" dirty="0" smtClean="0"/>
              <a:t>σύστημα επεξεργασίας γράφων</a:t>
            </a:r>
            <a:endParaRPr lang="en-US" b="1" dirty="0" smtClean="0"/>
          </a:p>
          <a:p>
            <a:r>
              <a:rPr lang="el-GR" b="1" dirty="0" smtClean="0"/>
              <a:t>Κάθε </a:t>
            </a:r>
            <a:r>
              <a:rPr lang="en-US" b="1" dirty="0" smtClean="0"/>
              <a:t>commit </a:t>
            </a:r>
            <a:r>
              <a:rPr lang="el-GR" b="1" dirty="0" smtClean="0"/>
              <a:t>είναι ένας κόμβος</a:t>
            </a:r>
            <a:endParaRPr lang="el-GR" dirty="0" smtClean="0"/>
          </a:p>
          <a:p>
            <a:r>
              <a:rPr lang="el-GR" dirty="0" smtClean="0"/>
              <a:t>Κάθε </a:t>
            </a:r>
            <a:r>
              <a:rPr lang="en-US" dirty="0" smtClean="0"/>
              <a:t>commit </a:t>
            </a:r>
            <a:r>
              <a:rPr lang="el-GR" dirty="0" smtClean="0"/>
              <a:t>έχει </a:t>
            </a:r>
            <a:r>
              <a:rPr lang="el-GR" b="1" dirty="0" smtClean="0"/>
              <a:t>γονιό</a:t>
            </a:r>
            <a:r>
              <a:rPr lang="el-GR" dirty="0" smtClean="0"/>
              <a:t> το προηγούμενο </a:t>
            </a:r>
            <a:r>
              <a:rPr lang="en-US" dirty="0" smtClean="0"/>
              <a:t>commit </a:t>
            </a:r>
            <a:r>
              <a:rPr lang="el-GR" dirty="0" smtClean="0"/>
              <a:t>του</a:t>
            </a:r>
          </a:p>
          <a:p>
            <a:r>
              <a:rPr lang="el-GR" dirty="0" smtClean="0"/>
              <a:t>Ένα </a:t>
            </a:r>
            <a:r>
              <a:rPr lang="en-US" dirty="0" smtClean="0"/>
              <a:t>branch </a:t>
            </a:r>
            <a:r>
              <a:rPr lang="el-GR" dirty="0" smtClean="0"/>
              <a:t>δείχνει σε ένα </a:t>
            </a:r>
            <a:r>
              <a:rPr lang="en-US" dirty="0" smtClean="0"/>
              <a:t>commit</a:t>
            </a:r>
          </a:p>
          <a:p>
            <a:r>
              <a:rPr lang="el-GR" dirty="0" smtClean="0"/>
              <a:t>Το </a:t>
            </a:r>
            <a:r>
              <a:rPr lang="en-US" dirty="0" smtClean="0"/>
              <a:t>HEAD </a:t>
            </a:r>
            <a:r>
              <a:rPr lang="el-GR" dirty="0" smtClean="0"/>
              <a:t>δείχνει στο τρέχον </a:t>
            </a:r>
            <a:r>
              <a:rPr lang="en-US" dirty="0" smtClean="0"/>
              <a:t>branch</a:t>
            </a:r>
          </a:p>
          <a:p>
            <a:r>
              <a:rPr lang="el-GR" dirty="0" smtClean="0"/>
              <a:t>Ένα </a:t>
            </a:r>
            <a:r>
              <a:rPr lang="en-US" dirty="0" smtClean="0"/>
              <a:t>branch</a:t>
            </a:r>
            <a:r>
              <a:rPr lang="el-GR" dirty="0" smtClean="0"/>
              <a:t> επιτρέπει τη δημιουργία </a:t>
            </a:r>
            <a:r>
              <a:rPr lang="el-GR" b="1" dirty="0" smtClean="0"/>
              <a:t>διακλαδώσεων</a:t>
            </a:r>
            <a:r>
              <a:rPr lang="el-GR" dirty="0" smtClean="0"/>
              <a:t> στο γράφο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28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commit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Oval 3"/>
          <p:cNvSpPr/>
          <p:nvPr/>
        </p:nvSpPr>
        <p:spPr>
          <a:xfrm>
            <a:off x="2002127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8" idx="2"/>
            <a:endCxn id="4" idx="6"/>
          </p:cNvCxnSpPr>
          <p:nvPr/>
        </p:nvCxnSpPr>
        <p:spPr>
          <a:xfrm flipH="1">
            <a:off x="2528400" y="2963457"/>
            <a:ext cx="40042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532654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53397" y="1899358"/>
            <a:ext cx="82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/>
              <a:t>γονιός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445008" y="2084024"/>
            <a:ext cx="71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/>
              <a:t>παιδί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853397" y="3955740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H="1" flipV="1">
            <a:off x="2272824" y="3226593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14436" y="4990272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>
            <a:stCxn id="14" idx="0"/>
            <a:endCxn id="12" idx="2"/>
          </p:cNvCxnSpPr>
          <p:nvPr/>
        </p:nvCxnSpPr>
        <p:spPr>
          <a:xfrm flipV="1">
            <a:off x="2278572" y="4325072"/>
            <a:ext cx="3206" cy="6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88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9184 0 " pathEditMode="relative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9184 0 " pathEditMode="relative" ptsTypes="AA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9184 0 " pathEditMode="relative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9184 0 " pathEditMode="relative" ptsTypes="AA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2" grpId="1"/>
      <p:bldP spid="14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commit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Τώρα μπορούμε να μιλήσουμε για </a:t>
            </a:r>
            <a:r>
              <a:rPr lang="en-US" dirty="0" smtClean="0"/>
              <a:t>commits </a:t>
            </a:r>
            <a:r>
              <a:rPr lang="el-GR" dirty="0" smtClean="0"/>
              <a:t>με όρους γράφων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</a:t>
            </a:r>
            <a:endParaRPr lang="el-GR" dirty="0" smtClean="0"/>
          </a:p>
          <a:p>
            <a:pPr lvl="1"/>
            <a:r>
              <a:rPr lang="el-GR" dirty="0" smtClean="0"/>
              <a:t>Δημιουργεί ένα νέο </a:t>
            </a:r>
            <a:r>
              <a:rPr lang="en-US" dirty="0" smtClean="0"/>
              <a:t>commit</a:t>
            </a:r>
            <a:r>
              <a:rPr lang="el-GR" dirty="0" smtClean="0"/>
              <a:t> αντικείμενο</a:t>
            </a:r>
            <a:endParaRPr lang="en-US" dirty="0" smtClean="0"/>
          </a:p>
          <a:p>
            <a:pPr lvl="1"/>
            <a:r>
              <a:rPr lang="el-GR" dirty="0" smtClean="0"/>
              <a:t>Ορίζει τον </a:t>
            </a:r>
            <a:r>
              <a:rPr lang="el-GR" b="1" dirty="0" smtClean="0"/>
              <a:t>γονιό</a:t>
            </a:r>
            <a:r>
              <a:rPr lang="el-GR" dirty="0" smtClean="0"/>
              <a:t> του να είναι το </a:t>
            </a:r>
            <a:r>
              <a:rPr lang="en-US" dirty="0" smtClean="0"/>
              <a:t>commit </a:t>
            </a:r>
            <a:r>
              <a:rPr lang="el-GR" dirty="0" smtClean="0"/>
              <a:t>αντικείμενο στο οποίο δείχνει το τρέχον </a:t>
            </a:r>
            <a:r>
              <a:rPr lang="en-US" dirty="0" smtClean="0"/>
              <a:t>branch</a:t>
            </a:r>
            <a:r>
              <a:rPr lang="el-GR" dirty="0" smtClean="0"/>
              <a:t> (δηλαδή το </a:t>
            </a:r>
            <a:r>
              <a:rPr lang="en-US" dirty="0" smtClean="0"/>
              <a:t>branch </a:t>
            </a:r>
            <a:r>
              <a:rPr lang="el-GR" dirty="0" smtClean="0"/>
              <a:t>στο οποίο δείχνει </a:t>
            </a:r>
            <a:r>
              <a:rPr lang="en-US" dirty="0" smtClean="0"/>
              <a:t>HEAD)</a:t>
            </a:r>
          </a:p>
          <a:p>
            <a:pPr lvl="1"/>
            <a:r>
              <a:rPr lang="el-GR" dirty="0" smtClean="0"/>
              <a:t>Μεταφέρει το τρέχον </a:t>
            </a:r>
            <a:r>
              <a:rPr lang="en-US" dirty="0" smtClean="0"/>
              <a:t>branch </a:t>
            </a:r>
            <a:r>
              <a:rPr lang="el-GR" dirty="0" smtClean="0"/>
              <a:t>στο νέο </a:t>
            </a:r>
            <a:r>
              <a:rPr lang="en-US" dirty="0" smtClean="0"/>
              <a:t>commit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48201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branch </a:t>
            </a:r>
            <a:r>
              <a:rPr lang="en-US" dirty="0" err="1" smtClean="0">
                <a:latin typeface="Consolas"/>
                <a:cs typeface="Consolas"/>
              </a:rPr>
              <a:t>readme_typo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Oval 3"/>
          <p:cNvSpPr/>
          <p:nvPr/>
        </p:nvSpPr>
        <p:spPr>
          <a:xfrm>
            <a:off x="2002127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6"/>
          </p:cNvCxnSpPr>
          <p:nvPr/>
        </p:nvCxnSpPr>
        <p:spPr>
          <a:xfrm flipH="1">
            <a:off x="2528400" y="2963457"/>
            <a:ext cx="1281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809762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3472" y="3955740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8" idx="0"/>
            <a:endCxn id="6" idx="4"/>
          </p:cNvCxnSpPr>
          <p:nvPr/>
        </p:nvCxnSpPr>
        <p:spPr>
          <a:xfrm flipH="1" flipV="1">
            <a:off x="4072899" y="3226593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14511" y="4990272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>
            <a:stCxn id="13" idx="0"/>
            <a:endCxn id="8" idx="2"/>
          </p:cNvCxnSpPr>
          <p:nvPr/>
        </p:nvCxnSpPr>
        <p:spPr>
          <a:xfrm flipV="1">
            <a:off x="4078647" y="4325072"/>
            <a:ext cx="3206" cy="6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28412" y="3955740"/>
            <a:ext cx="147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readme_typo</a:t>
            </a:r>
            <a:endParaRPr lang="en-US" b="1" dirty="0"/>
          </a:p>
        </p:txBody>
      </p:sp>
      <p:cxnSp>
        <p:nvCxnSpPr>
          <p:cNvPr id="22" name="Straight Arrow Connector 21"/>
          <p:cNvCxnSpPr>
            <a:stCxn id="18" idx="0"/>
            <a:endCxn id="6" idx="5"/>
          </p:cNvCxnSpPr>
          <p:nvPr/>
        </p:nvCxnSpPr>
        <p:spPr>
          <a:xfrm flipH="1" flipV="1">
            <a:off x="4258964" y="3149522"/>
            <a:ext cx="1707954" cy="8062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44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3" grpId="0"/>
      <p:bldP spid="1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checkout </a:t>
            </a:r>
            <a:r>
              <a:rPr lang="en-US" dirty="0" err="1" smtClean="0">
                <a:latin typeface="Consolas"/>
                <a:cs typeface="Consolas"/>
              </a:rPr>
              <a:t>readme_typo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Oval 3"/>
          <p:cNvSpPr/>
          <p:nvPr/>
        </p:nvSpPr>
        <p:spPr>
          <a:xfrm>
            <a:off x="2002127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6"/>
          </p:cNvCxnSpPr>
          <p:nvPr/>
        </p:nvCxnSpPr>
        <p:spPr>
          <a:xfrm flipH="1">
            <a:off x="2528400" y="2963457"/>
            <a:ext cx="1281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809762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3472" y="3955740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8" idx="0"/>
            <a:endCxn id="6" idx="4"/>
          </p:cNvCxnSpPr>
          <p:nvPr/>
        </p:nvCxnSpPr>
        <p:spPr>
          <a:xfrm flipH="1" flipV="1">
            <a:off x="4072899" y="3226593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17717" y="4990272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>
            <a:stCxn id="13" idx="0"/>
          </p:cNvCxnSpPr>
          <p:nvPr/>
        </p:nvCxnSpPr>
        <p:spPr>
          <a:xfrm flipV="1">
            <a:off x="4081853" y="4325072"/>
            <a:ext cx="3206" cy="6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28412" y="3955740"/>
            <a:ext cx="147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readme_typo</a:t>
            </a:r>
            <a:endParaRPr lang="en-US" b="1" dirty="0"/>
          </a:p>
        </p:txBody>
      </p:sp>
      <p:cxnSp>
        <p:nvCxnSpPr>
          <p:cNvPr id="22" name="Straight Arrow Connector 21"/>
          <p:cNvCxnSpPr>
            <a:stCxn id="18" idx="0"/>
            <a:endCxn id="6" idx="5"/>
          </p:cNvCxnSpPr>
          <p:nvPr/>
        </p:nvCxnSpPr>
        <p:spPr>
          <a:xfrm flipH="1" flipV="1">
            <a:off x="4258964" y="3149522"/>
            <a:ext cx="1707954" cy="8062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19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0024 0.0051 " pathEditMode="relative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0024 0.0051 " pathEditMode="relative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002127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6"/>
          </p:cNvCxnSpPr>
          <p:nvPr/>
        </p:nvCxnSpPr>
        <p:spPr>
          <a:xfrm flipH="1">
            <a:off x="2528400" y="2963457"/>
            <a:ext cx="1281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809762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3472" y="3955740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8" idx="0"/>
            <a:endCxn id="6" idx="4"/>
          </p:cNvCxnSpPr>
          <p:nvPr/>
        </p:nvCxnSpPr>
        <p:spPr>
          <a:xfrm flipH="1" flipV="1">
            <a:off x="4072899" y="3226593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02782" y="4990272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>
            <a:stCxn id="13" idx="0"/>
          </p:cNvCxnSpPr>
          <p:nvPr/>
        </p:nvCxnSpPr>
        <p:spPr>
          <a:xfrm flipV="1">
            <a:off x="5966918" y="4325072"/>
            <a:ext cx="3206" cy="6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28412" y="3955740"/>
            <a:ext cx="147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readme_typo</a:t>
            </a:r>
            <a:endParaRPr lang="en-US" b="1" dirty="0"/>
          </a:p>
        </p:txBody>
      </p:sp>
      <p:cxnSp>
        <p:nvCxnSpPr>
          <p:cNvPr id="22" name="Straight Arrow Connector 21"/>
          <p:cNvCxnSpPr>
            <a:stCxn id="18" idx="0"/>
            <a:endCxn id="6" idx="5"/>
          </p:cNvCxnSpPr>
          <p:nvPr/>
        </p:nvCxnSpPr>
        <p:spPr>
          <a:xfrm flipH="1" flipV="1">
            <a:off x="4258964" y="3149522"/>
            <a:ext cx="1707954" cy="8062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28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commit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Oval 3"/>
          <p:cNvSpPr/>
          <p:nvPr/>
        </p:nvSpPr>
        <p:spPr>
          <a:xfrm>
            <a:off x="2002127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6"/>
          </p:cNvCxnSpPr>
          <p:nvPr/>
        </p:nvCxnSpPr>
        <p:spPr>
          <a:xfrm flipH="1">
            <a:off x="2528400" y="2963457"/>
            <a:ext cx="1281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809762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3472" y="3955740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8" idx="0"/>
            <a:endCxn id="6" idx="4"/>
          </p:cNvCxnSpPr>
          <p:nvPr/>
        </p:nvCxnSpPr>
        <p:spPr>
          <a:xfrm flipH="1" flipV="1">
            <a:off x="4072899" y="3226593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02782" y="4990272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>
            <a:stCxn id="13" idx="0"/>
          </p:cNvCxnSpPr>
          <p:nvPr/>
        </p:nvCxnSpPr>
        <p:spPr>
          <a:xfrm flipV="1">
            <a:off x="5966918" y="4325072"/>
            <a:ext cx="3206" cy="6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28412" y="3955740"/>
            <a:ext cx="147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readme_typo</a:t>
            </a:r>
            <a:endParaRPr lang="en-US" b="1" dirty="0"/>
          </a:p>
        </p:txBody>
      </p:sp>
      <p:cxnSp>
        <p:nvCxnSpPr>
          <p:cNvPr id="22" name="Straight Arrow Connector 21"/>
          <p:cNvCxnSpPr>
            <a:stCxn id="18" idx="0"/>
            <a:endCxn id="16" idx="4"/>
          </p:cNvCxnSpPr>
          <p:nvPr/>
        </p:nvCxnSpPr>
        <p:spPr>
          <a:xfrm flipV="1">
            <a:off x="5966918" y="3226593"/>
            <a:ext cx="0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422419" y="2963457"/>
            <a:ext cx="1281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703781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8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checkout master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Oval 3"/>
          <p:cNvSpPr/>
          <p:nvPr/>
        </p:nvSpPr>
        <p:spPr>
          <a:xfrm>
            <a:off x="2002127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6"/>
          </p:cNvCxnSpPr>
          <p:nvPr/>
        </p:nvCxnSpPr>
        <p:spPr>
          <a:xfrm flipH="1">
            <a:off x="2528400" y="2963457"/>
            <a:ext cx="1281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809762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3472" y="3955740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8" idx="0"/>
            <a:endCxn id="6" idx="4"/>
          </p:cNvCxnSpPr>
          <p:nvPr/>
        </p:nvCxnSpPr>
        <p:spPr>
          <a:xfrm flipH="1" flipV="1">
            <a:off x="4072899" y="3226593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02782" y="4990272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>
            <a:stCxn id="13" idx="0"/>
          </p:cNvCxnSpPr>
          <p:nvPr/>
        </p:nvCxnSpPr>
        <p:spPr>
          <a:xfrm flipV="1">
            <a:off x="5966918" y="4325072"/>
            <a:ext cx="3206" cy="6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28412" y="3955740"/>
            <a:ext cx="147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readme_typo</a:t>
            </a:r>
            <a:endParaRPr lang="en-US" b="1" dirty="0"/>
          </a:p>
        </p:txBody>
      </p:sp>
      <p:cxnSp>
        <p:nvCxnSpPr>
          <p:cNvPr id="22" name="Straight Arrow Connector 21"/>
          <p:cNvCxnSpPr>
            <a:stCxn id="18" idx="0"/>
            <a:endCxn id="16" idx="4"/>
          </p:cNvCxnSpPr>
          <p:nvPr/>
        </p:nvCxnSpPr>
        <p:spPr>
          <a:xfrm flipV="1">
            <a:off x="5966918" y="3226593"/>
            <a:ext cx="0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422419" y="2963457"/>
            <a:ext cx="1281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703781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9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65 0 " pathEditMode="relative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65 0 " pathEditMode="relative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 smtClean="0"/>
              <a:t>Πώς λύνουμε αυτά τα προβλήματα;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Πώς κρατάμε πολλές εκδόσεις ενός αρχείου;</a:t>
            </a:r>
          </a:p>
          <a:p>
            <a:r>
              <a:rPr lang="el-GR" dirty="0" smtClean="0"/>
              <a:t>Πώς επιστρέφουμε σε μία παλιά έκδοση;</a:t>
            </a:r>
          </a:p>
        </p:txBody>
      </p:sp>
    </p:spTree>
    <p:extLst>
      <p:ext uri="{BB962C8B-B14F-4D97-AF65-F5344CB8AC3E}">
        <p14:creationId xmlns:p14="http://schemas.microsoft.com/office/powerpoint/2010/main" val="129538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commit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Oval 3"/>
          <p:cNvSpPr/>
          <p:nvPr/>
        </p:nvSpPr>
        <p:spPr>
          <a:xfrm>
            <a:off x="2002127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6"/>
          </p:cNvCxnSpPr>
          <p:nvPr/>
        </p:nvCxnSpPr>
        <p:spPr>
          <a:xfrm flipH="1">
            <a:off x="2528400" y="2963457"/>
            <a:ext cx="1281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809762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41312" y="3991689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4060739" y="3262542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93397" y="5026221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>
            <a:stCxn id="13" idx="0"/>
          </p:cNvCxnSpPr>
          <p:nvPr/>
        </p:nvCxnSpPr>
        <p:spPr>
          <a:xfrm flipV="1">
            <a:off x="4057533" y="4361021"/>
            <a:ext cx="3206" cy="6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23271" y="1460242"/>
            <a:ext cx="147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readme_typo</a:t>
            </a:r>
            <a:endParaRPr lang="en-US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961777" y="1922298"/>
            <a:ext cx="0" cy="778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6" idx="6"/>
          </p:cNvCxnSpPr>
          <p:nvPr/>
        </p:nvCxnSpPr>
        <p:spPr>
          <a:xfrm flipH="1">
            <a:off x="4336035" y="2963457"/>
            <a:ext cx="1367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703781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21" idx="2"/>
            <a:endCxn id="6" idx="5"/>
          </p:cNvCxnSpPr>
          <p:nvPr/>
        </p:nvCxnSpPr>
        <p:spPr>
          <a:xfrm flipH="1" flipV="1">
            <a:off x="4258964" y="3149522"/>
            <a:ext cx="1439676" cy="7407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698640" y="3627116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6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032 0.14709 " pathEditMode="relative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032 0.14709 " pathEditMode="relative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032 0.14709 " pathEditMode="relative" ptsTypes="AA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032 0.14709 " pathEditMode="relative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3" grpId="0"/>
      <p:bldP spid="2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Quiz: </a:t>
            </a:r>
            <a:r>
              <a:rPr lang="el-GR" dirty="0" smtClean="0"/>
              <a:t>Δημιούργησε τον γράφο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949581" y="3429467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6"/>
          </p:cNvCxnSpPr>
          <p:nvPr/>
        </p:nvCxnSpPr>
        <p:spPr>
          <a:xfrm flipH="1">
            <a:off x="1475854" y="3692604"/>
            <a:ext cx="1281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757216" y="3429467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00926" y="4684887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8" name="Straight Arrow Connector 7"/>
          <p:cNvCxnSpPr>
            <a:stCxn id="7" idx="0"/>
            <a:endCxn id="6" idx="4"/>
          </p:cNvCxnSpPr>
          <p:nvPr/>
        </p:nvCxnSpPr>
        <p:spPr>
          <a:xfrm flipH="1" flipV="1">
            <a:off x="3020353" y="3955740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50236" y="5719419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914372" y="5054219"/>
            <a:ext cx="3206" cy="6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9366" y="4684887"/>
            <a:ext cx="89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feature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11" idx="0"/>
            <a:endCxn id="14" idx="4"/>
          </p:cNvCxnSpPr>
          <p:nvPr/>
        </p:nvCxnSpPr>
        <p:spPr>
          <a:xfrm flipV="1">
            <a:off x="4914372" y="3955740"/>
            <a:ext cx="0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6" idx="6"/>
          </p:cNvCxnSpPr>
          <p:nvPr/>
        </p:nvCxnSpPr>
        <p:spPr>
          <a:xfrm flipH="1">
            <a:off x="3283489" y="3692604"/>
            <a:ext cx="14555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51235" y="3429467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20" idx="2"/>
            <a:endCxn id="6" idx="7"/>
          </p:cNvCxnSpPr>
          <p:nvPr/>
        </p:nvCxnSpPr>
        <p:spPr>
          <a:xfrm flipH="1">
            <a:off x="3206418" y="2826155"/>
            <a:ext cx="1444817" cy="680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651235" y="2563018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5" idx="2"/>
            <a:endCxn id="6" idx="0"/>
          </p:cNvCxnSpPr>
          <p:nvPr/>
        </p:nvCxnSpPr>
        <p:spPr>
          <a:xfrm flipH="1">
            <a:off x="3020353" y="1968010"/>
            <a:ext cx="1654386" cy="14614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674739" y="1704873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endCxn id="20" idx="6"/>
          </p:cNvCxnSpPr>
          <p:nvPr/>
        </p:nvCxnSpPr>
        <p:spPr>
          <a:xfrm flipH="1">
            <a:off x="5177508" y="2826155"/>
            <a:ext cx="10348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240314" y="264148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bugfix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38" idx="2"/>
            <a:endCxn id="25" idx="6"/>
          </p:cNvCxnSpPr>
          <p:nvPr/>
        </p:nvCxnSpPr>
        <p:spPr>
          <a:xfrm flipH="1">
            <a:off x="5201012" y="1968010"/>
            <a:ext cx="11943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395343" y="1704873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8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967" y="125862"/>
            <a:ext cx="9041033" cy="6636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init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commit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checkout -b </a:t>
            </a:r>
            <a:r>
              <a:rPr lang="en-US" dirty="0" err="1" smtClean="0">
                <a:latin typeface="Consolas"/>
                <a:cs typeface="Consolas"/>
              </a:rPr>
              <a:t>bugfix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commit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checkout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checkout -b </a:t>
            </a:r>
            <a:r>
              <a:rPr lang="en-US" dirty="0" err="1" smtClean="0">
                <a:latin typeface="Consolas"/>
                <a:cs typeface="Consolas"/>
              </a:rPr>
              <a:t>koko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commit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commit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checkout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branch -D </a:t>
            </a:r>
            <a:r>
              <a:rPr lang="en-US" dirty="0" err="1" smtClean="0">
                <a:latin typeface="Consolas"/>
                <a:cs typeface="Consolas"/>
              </a:rPr>
              <a:t>koko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checkout -b feature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commit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9957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merge &lt;branch&gt;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Ενοποιεί το ιστορικό του </a:t>
            </a:r>
            <a:r>
              <a:rPr lang="en-US" dirty="0" smtClean="0"/>
              <a:t>branch </a:t>
            </a:r>
            <a:r>
              <a:rPr lang="el-GR" dirty="0" smtClean="0"/>
              <a:t>που περνάς ως παράμετρο με το τωρινό </a:t>
            </a:r>
            <a:r>
              <a:rPr lang="en-US" dirty="0" smtClean="0"/>
              <a:t>branch</a:t>
            </a:r>
          </a:p>
          <a:p>
            <a:r>
              <a:rPr lang="el-GR" dirty="0" smtClean="0"/>
              <a:t>Προσπαθεί να ενώσει τις αλλαγές στα αρχεία και από τα δύο </a:t>
            </a:r>
            <a:r>
              <a:rPr lang="en-US" dirty="0" smtClean="0"/>
              <a:t>branches</a:t>
            </a:r>
            <a:endParaRPr lang="el-GR" dirty="0" smtClean="0"/>
          </a:p>
          <a:p>
            <a:r>
              <a:rPr lang="el-GR" dirty="0" smtClean="0"/>
              <a:t>Δημιουργεί ένα </a:t>
            </a:r>
            <a:r>
              <a:rPr lang="en-US" dirty="0" smtClean="0"/>
              <a:t>commit </a:t>
            </a:r>
            <a:r>
              <a:rPr lang="el-GR" dirty="0" smtClean="0"/>
              <a:t>με 2 γονιούς:</a:t>
            </a:r>
          </a:p>
          <a:p>
            <a:pPr lvl="1"/>
            <a:r>
              <a:rPr lang="el-GR" dirty="0" smtClean="0"/>
              <a:t>Το τρέχον </a:t>
            </a:r>
            <a:r>
              <a:rPr lang="en-US" dirty="0" smtClean="0"/>
              <a:t>branch</a:t>
            </a:r>
          </a:p>
          <a:p>
            <a:pPr lvl="1"/>
            <a:r>
              <a:rPr lang="el-GR" dirty="0" smtClean="0"/>
              <a:t>Το </a:t>
            </a:r>
            <a:r>
              <a:rPr lang="en-US" dirty="0" smtClean="0"/>
              <a:t>branch </a:t>
            </a:r>
            <a:r>
              <a:rPr lang="el-GR" dirty="0" smtClean="0"/>
              <a:t>που δίνεται ως παράμετρος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00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Αλγόριθμος </a:t>
            </a:r>
            <a:r>
              <a:rPr lang="en-US" dirty="0" smtClean="0"/>
              <a:t>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Έστω ότι βρισκόμαστε στο </a:t>
            </a:r>
            <a:r>
              <a:rPr lang="en-US" dirty="0" smtClean="0"/>
              <a:t>master</a:t>
            </a:r>
          </a:p>
          <a:p>
            <a:r>
              <a:rPr lang="el-GR" dirty="0" smtClean="0"/>
              <a:t>Τρέχουμε: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merge feature</a:t>
            </a:r>
          </a:p>
          <a:p>
            <a:r>
              <a:rPr lang="el-GR" dirty="0" smtClean="0"/>
              <a:t>Αυτό δημιουργεί</a:t>
            </a:r>
            <a:r>
              <a:rPr lang="en-US" dirty="0" smtClean="0"/>
              <a:t> </a:t>
            </a:r>
            <a:r>
              <a:rPr lang="el-GR" dirty="0" smtClean="0"/>
              <a:t>στο </a:t>
            </a:r>
            <a:r>
              <a:rPr lang="en-US" dirty="0" smtClean="0"/>
              <a:t>master</a:t>
            </a:r>
            <a:r>
              <a:rPr lang="el-GR" dirty="0" smtClean="0"/>
              <a:t> τις αλλαγές που έγιναν εντωμεταξύ στο </a:t>
            </a:r>
            <a:r>
              <a:rPr lang="en-US" dirty="0" smtClean="0"/>
              <a:t>feature branch</a:t>
            </a:r>
          </a:p>
          <a:p>
            <a:r>
              <a:rPr lang="el-GR" dirty="0" smtClean="0"/>
              <a:t>Δημιουργεί ένα νέο </a:t>
            </a:r>
            <a:r>
              <a:rPr lang="en-US" dirty="0" smtClean="0"/>
              <a:t>“merge commit” </a:t>
            </a:r>
            <a:r>
              <a:rPr lang="el-GR" dirty="0" smtClean="0"/>
              <a:t>με δύο γονιούς: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master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feature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5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Αλγόριθμος </a:t>
            </a:r>
            <a:r>
              <a:rPr lang="en-US" dirty="0" smtClean="0"/>
              <a:t>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l-GR" dirty="0" smtClean="0"/>
              <a:t>Εντοπίζεται ο πιο πρόσφατος κοινός πρόγονος ανάμεσα σε </a:t>
            </a:r>
            <a:r>
              <a:rPr lang="en-US" dirty="0" smtClean="0"/>
              <a:t>master </a:t>
            </a:r>
            <a:r>
              <a:rPr lang="el-GR" dirty="0" smtClean="0"/>
              <a:t>και </a:t>
            </a:r>
            <a:r>
              <a:rPr lang="en-US" dirty="0" smtClean="0"/>
              <a:t>feature</a:t>
            </a:r>
          </a:p>
          <a:p>
            <a:r>
              <a:rPr lang="el-GR" dirty="0" smtClean="0"/>
              <a:t>Τα </a:t>
            </a:r>
            <a:r>
              <a:rPr lang="en-US" dirty="0" smtClean="0"/>
              <a:t>commits </a:t>
            </a:r>
            <a:r>
              <a:rPr lang="el-GR" dirty="0" smtClean="0"/>
              <a:t>που πρέπει να εφαρμοστούν για να γίνει το </a:t>
            </a:r>
            <a:r>
              <a:rPr lang="en-US" dirty="0" smtClean="0"/>
              <a:t>merge </a:t>
            </a:r>
            <a:r>
              <a:rPr lang="el-GR" dirty="0" smtClean="0"/>
              <a:t>είναι όλα τα </a:t>
            </a:r>
            <a:r>
              <a:rPr lang="en-US" dirty="0" smtClean="0"/>
              <a:t>commits </a:t>
            </a:r>
            <a:r>
              <a:rPr lang="el-GR" dirty="0" smtClean="0"/>
              <a:t>ανάμεσα σε αυτόν τον πρόγονο και το </a:t>
            </a:r>
            <a:r>
              <a:rPr lang="en-US" dirty="0" smtClean="0"/>
              <a:t>feature branch</a:t>
            </a:r>
          </a:p>
          <a:p>
            <a:r>
              <a:rPr lang="el-GR" dirty="0" smtClean="0"/>
              <a:t>Οι αλλαγές σε αυτά τα </a:t>
            </a:r>
            <a:r>
              <a:rPr lang="en-US" dirty="0" smtClean="0"/>
              <a:t>commits </a:t>
            </a:r>
            <a:r>
              <a:rPr lang="el-GR" dirty="0" smtClean="0"/>
              <a:t>εφαρμόζονται στο </a:t>
            </a:r>
            <a:r>
              <a:rPr lang="en-US" dirty="0" smtClean="0"/>
              <a:t>master</a:t>
            </a:r>
          </a:p>
          <a:p>
            <a:r>
              <a:rPr lang="el-GR" dirty="0" smtClean="0"/>
              <a:t>Το </a:t>
            </a:r>
            <a:r>
              <a:rPr lang="en-US" dirty="0" smtClean="0"/>
              <a:t>master </a:t>
            </a:r>
            <a:r>
              <a:rPr lang="el-GR" dirty="0" smtClean="0"/>
              <a:t>μεταφέρεται στο νέο </a:t>
            </a:r>
            <a:r>
              <a:rPr lang="en-US" dirty="0" smtClean="0"/>
              <a:t>merge commit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88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nsolas"/>
                <a:cs typeface="Consolas"/>
              </a:rPr>
              <a:t>(master)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merge feature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Oval 4"/>
          <p:cNvSpPr/>
          <p:nvPr/>
        </p:nvSpPr>
        <p:spPr>
          <a:xfrm>
            <a:off x="147808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5" idx="6"/>
          </p:cNvCxnSpPr>
          <p:nvPr/>
        </p:nvCxnSpPr>
        <p:spPr>
          <a:xfrm flipH="1">
            <a:off x="674081" y="2963457"/>
            <a:ext cx="1281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955443" y="2700320"/>
            <a:ext cx="526273" cy="52627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3848" y="5145672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4993275" y="4416525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33" y="6180204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V="1">
            <a:off x="4990069" y="5515004"/>
            <a:ext cx="3206" cy="6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49189" y="1466890"/>
            <a:ext cx="89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feature</a:t>
            </a:r>
            <a:endParaRPr lang="en-US" b="1" dirty="0"/>
          </a:p>
        </p:txBody>
      </p:sp>
      <p:cxnSp>
        <p:nvCxnSpPr>
          <p:cNvPr id="13" name="Straight Arrow Connector 12"/>
          <p:cNvCxnSpPr>
            <a:endCxn id="24" idx="0"/>
          </p:cNvCxnSpPr>
          <p:nvPr/>
        </p:nvCxnSpPr>
        <p:spPr>
          <a:xfrm>
            <a:off x="6294195" y="1928946"/>
            <a:ext cx="0" cy="76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6"/>
          </p:cNvCxnSpPr>
          <p:nvPr/>
        </p:nvCxnSpPr>
        <p:spPr>
          <a:xfrm flipH="1">
            <a:off x="2481716" y="2963457"/>
            <a:ext cx="1367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72474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7" idx="5"/>
          </p:cNvCxnSpPr>
          <p:nvPr/>
        </p:nvCxnSpPr>
        <p:spPr>
          <a:xfrm flipH="1" flipV="1">
            <a:off x="2404645" y="3149522"/>
            <a:ext cx="967829" cy="8835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372474" y="389025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20" idx="2"/>
          </p:cNvCxnSpPr>
          <p:nvPr/>
        </p:nvCxnSpPr>
        <p:spPr>
          <a:xfrm flipH="1">
            <a:off x="3898747" y="2952751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742672" y="268961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4" idx="2"/>
            <a:endCxn id="20" idx="6"/>
          </p:cNvCxnSpPr>
          <p:nvPr/>
        </p:nvCxnSpPr>
        <p:spPr>
          <a:xfrm flipH="1">
            <a:off x="5268945" y="2952751"/>
            <a:ext cx="7621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031058" y="268961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2" idx="2"/>
          </p:cNvCxnSpPr>
          <p:nvPr/>
        </p:nvCxnSpPr>
        <p:spPr>
          <a:xfrm flipH="1">
            <a:off x="3898747" y="4153389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742672" y="389025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endCxn id="24" idx="6"/>
          </p:cNvCxnSpPr>
          <p:nvPr/>
        </p:nvCxnSpPr>
        <p:spPr>
          <a:xfrm flipH="1" flipV="1">
            <a:off x="6557331" y="2952751"/>
            <a:ext cx="1050665" cy="10803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7517302" y="3890252"/>
            <a:ext cx="526273" cy="52627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36" idx="2"/>
            <a:endCxn id="32" idx="6"/>
          </p:cNvCxnSpPr>
          <p:nvPr/>
        </p:nvCxnSpPr>
        <p:spPr>
          <a:xfrm flipH="1">
            <a:off x="5268945" y="4153389"/>
            <a:ext cx="22483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3010823" y="2340608"/>
            <a:ext cx="3958491" cy="1224285"/>
          </a:xfrm>
          <a:prstGeom prst="ellipse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139858" y="1928946"/>
            <a:ext cx="2867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FF6600"/>
                </a:solidFill>
              </a:rPr>
              <a:t>αλλαγές που εφαρμόζονται</a:t>
            </a:r>
            <a:endParaRPr lang="en-US" b="1" dirty="0">
              <a:solidFill>
                <a:srgbClr val="FF66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07400" y="2266012"/>
            <a:ext cx="180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5AC9E7"/>
                </a:solidFill>
              </a:rPr>
              <a:t>κοινός πρόγονος</a:t>
            </a:r>
            <a:endParaRPr lang="en-US" b="1" dirty="0">
              <a:solidFill>
                <a:srgbClr val="5AC9E7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17302" y="3385088"/>
            <a:ext cx="158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D70B2"/>
                </a:solidFill>
              </a:rPr>
              <a:t>merge commit</a:t>
            </a:r>
            <a:endParaRPr lang="en-US" b="1" dirty="0">
              <a:solidFill>
                <a:srgbClr val="8D70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27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913 0 " pathEditMode="relative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913 0 " pathEditMode="relative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913 0 " pathEditMode="relative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913 0 " pathEditMode="relative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36" grpId="0" animBg="1"/>
      <p:bldP spid="42" grpId="0" animBg="1"/>
      <p:bldP spid="43" grpId="0"/>
      <p:bldP spid="45" grpId="0"/>
      <p:bldP spid="4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nsolas"/>
                <a:cs typeface="Consolas"/>
              </a:rPr>
              <a:t>Quiz: </a:t>
            </a:r>
            <a:r>
              <a:rPr lang="el-GR" dirty="0" smtClean="0">
                <a:latin typeface="Consolas"/>
                <a:cs typeface="Consolas"/>
              </a:rPr>
              <a:t>Π</a:t>
            </a:r>
            <a:r>
              <a:rPr lang="el-GR" dirty="0" smtClean="0">
                <a:latin typeface="Consolas"/>
                <a:cs typeface="Consolas"/>
              </a:rPr>
              <a:t>ώς γίνεται αυτό;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Oval 4"/>
          <p:cNvSpPr/>
          <p:nvPr/>
        </p:nvSpPr>
        <p:spPr>
          <a:xfrm>
            <a:off x="147808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5" idx="6"/>
          </p:cNvCxnSpPr>
          <p:nvPr/>
        </p:nvCxnSpPr>
        <p:spPr>
          <a:xfrm flipH="1">
            <a:off x="674081" y="2963457"/>
            <a:ext cx="1281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955443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03192" y="4068759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7822619" y="3339612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55277" y="5103291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V="1">
            <a:off x="7819413" y="4438091"/>
            <a:ext cx="3206" cy="6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09199" y="1619926"/>
            <a:ext cx="89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feature</a:t>
            </a:r>
            <a:endParaRPr lang="en-US" b="1" dirty="0"/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5799211" y="1804592"/>
            <a:ext cx="4571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5" idx="2"/>
            <a:endCxn id="7" idx="7"/>
          </p:cNvCxnSpPr>
          <p:nvPr/>
        </p:nvCxnSpPr>
        <p:spPr>
          <a:xfrm flipH="1">
            <a:off x="2404645" y="1895232"/>
            <a:ext cx="967829" cy="8821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72474" y="1632095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7" idx="2"/>
            <a:endCxn id="7" idx="5"/>
          </p:cNvCxnSpPr>
          <p:nvPr/>
        </p:nvCxnSpPr>
        <p:spPr>
          <a:xfrm flipH="1" flipV="1">
            <a:off x="2404645" y="3149522"/>
            <a:ext cx="967829" cy="8178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372474" y="3704186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20" idx="1"/>
          </p:cNvCxnSpPr>
          <p:nvPr/>
        </p:nvCxnSpPr>
        <p:spPr>
          <a:xfrm flipH="1" flipV="1">
            <a:off x="3898748" y="2015249"/>
            <a:ext cx="920995" cy="75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742672" y="268961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4" idx="2"/>
            <a:endCxn id="20" idx="6"/>
          </p:cNvCxnSpPr>
          <p:nvPr/>
        </p:nvCxnSpPr>
        <p:spPr>
          <a:xfrm flipH="1">
            <a:off x="5268945" y="1943912"/>
            <a:ext cx="1107061" cy="10088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376006" y="1680775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20" idx="3"/>
            <a:endCxn id="17" idx="6"/>
          </p:cNvCxnSpPr>
          <p:nvPr/>
        </p:nvCxnSpPr>
        <p:spPr>
          <a:xfrm flipH="1">
            <a:off x="3898747" y="3138816"/>
            <a:ext cx="920996" cy="8285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529901" y="2623249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2" idx="1"/>
            <a:endCxn id="24" idx="6"/>
          </p:cNvCxnSpPr>
          <p:nvPr/>
        </p:nvCxnSpPr>
        <p:spPr>
          <a:xfrm flipH="1" flipV="1">
            <a:off x="6902279" y="1943912"/>
            <a:ext cx="704693" cy="7564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376005" y="3786075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36" idx="1"/>
            <a:endCxn id="20" idx="5"/>
          </p:cNvCxnSpPr>
          <p:nvPr/>
        </p:nvCxnSpPr>
        <p:spPr>
          <a:xfrm flipH="1" flipV="1">
            <a:off x="5191874" y="3138816"/>
            <a:ext cx="1261202" cy="7243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2" idx="3"/>
            <a:endCxn id="36" idx="7"/>
          </p:cNvCxnSpPr>
          <p:nvPr/>
        </p:nvCxnSpPr>
        <p:spPr>
          <a:xfrm flipH="1">
            <a:off x="6825207" y="3072451"/>
            <a:ext cx="781765" cy="790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0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60" y="406400"/>
            <a:ext cx="8229600" cy="591280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commit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commit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-b feature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commit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commit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merge feature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branch -d feature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-b feature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commit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commit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merge feature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4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l-GR" dirty="0" smtClean="0"/>
              <a:t>Προτείνουμε να δημιουργείς </a:t>
            </a:r>
            <a:r>
              <a:rPr lang="el-GR" b="1" dirty="0" smtClean="0"/>
              <a:t>ένα </a:t>
            </a:r>
            <a:r>
              <a:rPr lang="en-US" b="1" dirty="0" smtClean="0"/>
              <a:t>branch </a:t>
            </a:r>
            <a:r>
              <a:rPr lang="el-GR" b="1" dirty="0" smtClean="0"/>
              <a:t>ανά </a:t>
            </a:r>
            <a:r>
              <a:rPr lang="en-US" b="1" dirty="0" smtClean="0"/>
              <a:t>feature</a:t>
            </a:r>
          </a:p>
          <a:p>
            <a:r>
              <a:rPr lang="el-GR" dirty="0" smtClean="0"/>
              <a:t>Για </a:t>
            </a:r>
            <a:r>
              <a:rPr lang="el-GR" b="1" dirty="0" smtClean="0"/>
              <a:t>κάθε</a:t>
            </a:r>
            <a:r>
              <a:rPr lang="el-GR" dirty="0" smtClean="0"/>
              <a:t> μικρό </a:t>
            </a:r>
            <a:r>
              <a:rPr lang="en-US" dirty="0" smtClean="0"/>
              <a:t>feature</a:t>
            </a:r>
            <a:r>
              <a:rPr lang="el-GR" dirty="0" smtClean="0"/>
              <a:t> (π.χ. αλλαγή χρώματος ενός κουμπιού, διόρθωση ενός </a:t>
            </a:r>
            <a:r>
              <a:rPr lang="en-US" dirty="0" smtClean="0"/>
              <a:t>bug </a:t>
            </a:r>
            <a:r>
              <a:rPr lang="el-GR" dirty="0" smtClean="0"/>
              <a:t>κλπ.) δημιουργούμε ένα νέο </a:t>
            </a:r>
            <a:r>
              <a:rPr lang="en-US" dirty="0" smtClean="0"/>
              <a:t>branch</a:t>
            </a:r>
          </a:p>
          <a:p>
            <a:r>
              <a:rPr lang="el-GR" dirty="0" smtClean="0"/>
              <a:t>Κάνουμε τις αλλαγές μας στο νέο </a:t>
            </a:r>
            <a:r>
              <a:rPr lang="en-US" dirty="0" smtClean="0"/>
              <a:t>branch</a:t>
            </a:r>
          </a:p>
          <a:p>
            <a:r>
              <a:rPr lang="el-GR" dirty="0" smtClean="0"/>
              <a:t>Κάνουμε όσα </a:t>
            </a:r>
            <a:r>
              <a:rPr lang="en-US" dirty="0" smtClean="0"/>
              <a:t>commits </a:t>
            </a:r>
            <a:r>
              <a:rPr lang="el-GR" dirty="0" smtClean="0"/>
              <a:t>χρειάζονται</a:t>
            </a:r>
          </a:p>
          <a:p>
            <a:r>
              <a:rPr lang="el-GR" dirty="0" smtClean="0"/>
              <a:t>Κάνουμε </a:t>
            </a:r>
            <a:r>
              <a:rPr lang="en-US" dirty="0" smtClean="0"/>
              <a:t>merge </a:t>
            </a:r>
            <a:r>
              <a:rPr lang="el-GR" dirty="0" smtClean="0"/>
              <a:t>στο </a:t>
            </a:r>
            <a:r>
              <a:rPr lang="en-US" dirty="0" smtClean="0"/>
              <a:t>master</a:t>
            </a:r>
          </a:p>
          <a:p>
            <a:r>
              <a:rPr lang="el-GR" dirty="0" smtClean="0"/>
              <a:t>Διαγράφουμε το νέο </a:t>
            </a:r>
            <a:r>
              <a:rPr lang="en-US" dirty="0" smtClean="0"/>
              <a:t>branch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7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93700"/>
            <a:ext cx="8026400" cy="6070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12303" y="1830707"/>
            <a:ext cx="2116534" cy="2059545"/>
          </a:xfrm>
          <a:prstGeom prst="rect">
            <a:avLst/>
          </a:prstGeom>
          <a:solidFill>
            <a:srgbClr val="F6F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3247" y="1830707"/>
            <a:ext cx="2116534" cy="2059545"/>
          </a:xfrm>
          <a:prstGeom prst="rect">
            <a:avLst/>
          </a:prstGeom>
          <a:solidFill>
            <a:srgbClr val="F6F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53251" y="3890252"/>
            <a:ext cx="2662018" cy="2059545"/>
          </a:xfrm>
          <a:prstGeom prst="rect">
            <a:avLst/>
          </a:prstGeom>
          <a:solidFill>
            <a:srgbClr val="F6F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43247" y="3756604"/>
            <a:ext cx="2662018" cy="2467800"/>
          </a:xfrm>
          <a:prstGeom prst="rect">
            <a:avLst/>
          </a:prstGeom>
          <a:solidFill>
            <a:srgbClr val="F6F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15269" y="3890252"/>
            <a:ext cx="2307353" cy="2467800"/>
          </a:xfrm>
          <a:prstGeom prst="rect">
            <a:avLst/>
          </a:prstGeom>
          <a:solidFill>
            <a:srgbClr val="F6F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5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checkout master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checkout -b feature</a:t>
            </a:r>
          </a:p>
          <a:p>
            <a:pPr marL="0" indent="0">
              <a:buNone/>
            </a:pPr>
            <a:r>
              <a:rPr lang="en-US" dirty="0" smtClean="0"/>
              <a:t>vim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add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commit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checkout master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merge feature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branch -d feature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2791537" y="2814712"/>
            <a:ext cx="320340" cy="14760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03404" y="3334659"/>
            <a:ext cx="152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/>
              <a:t>πολλές φορές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785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Μερικές φορές χρειάζεται να αλλάξουμε </a:t>
            </a:r>
            <a:r>
              <a:rPr lang="en-US" dirty="0" smtClean="0"/>
              <a:t>branch </a:t>
            </a:r>
            <a:r>
              <a:rPr lang="el-GR" dirty="0" smtClean="0"/>
              <a:t>για κάτι έκτακτο</a:t>
            </a:r>
            <a:r>
              <a:rPr lang="en-US" dirty="0" smtClean="0"/>
              <a:t> (</a:t>
            </a:r>
            <a:r>
              <a:rPr lang="el-GR" dirty="0" smtClean="0"/>
              <a:t>π.χ. </a:t>
            </a:r>
            <a:r>
              <a:rPr lang="en-US" dirty="0" smtClean="0"/>
              <a:t>hotfix)</a:t>
            </a:r>
            <a:endParaRPr lang="el-GR" dirty="0" smtClean="0"/>
          </a:p>
          <a:p>
            <a:r>
              <a:rPr lang="el-GR" dirty="0" smtClean="0"/>
              <a:t>Εντωμεταξύ μπορεί να έχουμε κάνει αλλαγές στο </a:t>
            </a:r>
            <a:r>
              <a:rPr lang="en-US" dirty="0" smtClean="0"/>
              <a:t>working copy </a:t>
            </a:r>
            <a:r>
              <a:rPr lang="el-GR" dirty="0" smtClean="0"/>
              <a:t>μας</a:t>
            </a:r>
            <a:endParaRPr lang="en-US" dirty="0" smtClean="0"/>
          </a:p>
          <a:p>
            <a:r>
              <a:rPr lang="en-US" dirty="0" smtClean="0"/>
              <a:t>E</a:t>
            </a:r>
            <a:r>
              <a:rPr lang="el-GR" dirty="0" smtClean="0"/>
              <a:t>πιλογές:</a:t>
            </a:r>
          </a:p>
          <a:p>
            <a:pPr lvl="1"/>
            <a:r>
              <a:rPr lang="en-US" dirty="0" smtClean="0"/>
              <a:t>commit… </a:t>
            </a:r>
            <a:r>
              <a:rPr lang="el-GR" dirty="0" smtClean="0"/>
              <a:t>όμως δε θέλουμε να κάνουμε </a:t>
            </a:r>
            <a:r>
              <a:rPr lang="en-US" dirty="0" smtClean="0"/>
              <a:t>commit </a:t>
            </a:r>
            <a:r>
              <a:rPr lang="el-GR" dirty="0" smtClean="0"/>
              <a:t>κάτι τσαπατσούλικο</a:t>
            </a:r>
          </a:p>
          <a:p>
            <a:pPr lvl="1"/>
            <a:r>
              <a:rPr lang="en-US" dirty="0" smtClean="0"/>
              <a:t>checkout… </a:t>
            </a:r>
            <a:r>
              <a:rPr lang="el-GR" dirty="0" smtClean="0"/>
              <a:t>όμως δε θέλουμε να χάσουμε τις αλλαγές μας</a:t>
            </a:r>
            <a:endParaRPr lang="en-US" dirty="0" smtClean="0"/>
          </a:p>
          <a:p>
            <a:pPr marL="0" indent="0">
              <a:buNone/>
            </a:pP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392846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stash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Κρατάει στην άκρη τις αλλαγές</a:t>
            </a:r>
            <a:r>
              <a:rPr lang="en-US" dirty="0" smtClean="0"/>
              <a:t>:</a:t>
            </a:r>
          </a:p>
          <a:p>
            <a:pPr lvl="1"/>
            <a:r>
              <a:rPr lang="el-GR" dirty="0" smtClean="0"/>
              <a:t>στο </a:t>
            </a:r>
            <a:r>
              <a:rPr lang="en-US" dirty="0" smtClean="0"/>
              <a:t>working copy</a:t>
            </a:r>
          </a:p>
          <a:p>
            <a:pPr lvl="1"/>
            <a:r>
              <a:rPr lang="el-GR" dirty="0" smtClean="0"/>
              <a:t>στο </a:t>
            </a:r>
            <a:r>
              <a:rPr lang="en-US" dirty="0" smtClean="0"/>
              <a:t>staging area</a:t>
            </a:r>
          </a:p>
          <a:p>
            <a:r>
              <a:rPr lang="el-GR" dirty="0" smtClean="0"/>
              <a:t>Καθαρίζει το </a:t>
            </a:r>
            <a:r>
              <a:rPr lang="en-US" dirty="0" smtClean="0"/>
              <a:t>working copy </a:t>
            </a:r>
            <a:r>
              <a:rPr lang="el-GR" dirty="0" smtClean="0"/>
              <a:t>και το </a:t>
            </a:r>
            <a:r>
              <a:rPr lang="en-US" dirty="0" smtClean="0"/>
              <a:t>staging</a:t>
            </a:r>
          </a:p>
          <a:p>
            <a:r>
              <a:rPr lang="el-GR" dirty="0" smtClean="0"/>
              <a:t>Πλέον μπορούμε να κάνουμε </a:t>
            </a:r>
            <a:r>
              <a:rPr lang="en-US" dirty="0" smtClean="0"/>
              <a:t>checkout </a:t>
            </a:r>
            <a:r>
              <a:rPr lang="el-GR" dirty="0" smtClean="0"/>
              <a:t>ένα άλλο </a:t>
            </a:r>
            <a:r>
              <a:rPr lang="en-US" dirty="0" smtClean="0"/>
              <a:t>branch </a:t>
            </a:r>
            <a:r>
              <a:rPr lang="el-GR" dirty="0" smtClean="0"/>
              <a:t>χωρίς να πρέπει να κάνουμε </a:t>
            </a:r>
            <a:r>
              <a:rPr lang="en-US" dirty="0" smtClean="0"/>
              <a:t>commit </a:t>
            </a:r>
            <a:r>
              <a:rPr lang="el-GR" dirty="0" smtClean="0"/>
              <a:t>ή να χάσουμε τις αλλαγές μας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245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stash pop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Επανεφαρμόζει στο </a:t>
            </a:r>
            <a:r>
              <a:rPr lang="en-US" dirty="0" smtClean="0"/>
              <a:t>working copy </a:t>
            </a:r>
            <a:r>
              <a:rPr lang="el-GR" dirty="0" smtClean="0"/>
              <a:t>τις αλλαγές που είναι αποθηκευμένες στο </a:t>
            </a:r>
            <a:r>
              <a:rPr lang="en-US" dirty="0" smtClean="0"/>
              <a:t>stash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4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1269920" y="3112199"/>
            <a:ext cx="0" cy="1853593"/>
          </a:xfrm>
          <a:prstGeom prst="line">
            <a:avLst/>
          </a:prstGeom>
          <a:ln w="762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920652" y="3112199"/>
            <a:ext cx="0" cy="1853593"/>
          </a:xfrm>
          <a:prstGeom prst="line">
            <a:avLst/>
          </a:prstGeom>
          <a:ln w="762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n 11"/>
          <p:cNvSpPr/>
          <p:nvPr/>
        </p:nvSpPr>
        <p:spPr>
          <a:xfrm>
            <a:off x="331780" y="1876472"/>
            <a:ext cx="1876280" cy="125861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workspace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4" name="Can 13"/>
          <p:cNvSpPr/>
          <p:nvPr/>
        </p:nvSpPr>
        <p:spPr>
          <a:xfrm>
            <a:off x="7009064" y="1899356"/>
            <a:ext cx="1876280" cy="1258611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stash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 flipH="1">
            <a:off x="1350005" y="4279277"/>
            <a:ext cx="6544094" cy="68651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000000"/>
                </a:solidFill>
              </a:rPr>
              <a:t>git</a:t>
            </a:r>
            <a:r>
              <a:rPr lang="en-US" b="1" dirty="0" smtClean="0">
                <a:solidFill>
                  <a:srgbClr val="000000"/>
                </a:solidFill>
              </a:rPr>
              <a:t> stash pop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1350005" y="3409688"/>
            <a:ext cx="6544095" cy="6865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FFFF"/>
                </a:solidFill>
              </a:rPr>
              <a:t>git</a:t>
            </a:r>
            <a:r>
              <a:rPr lang="en-US" b="1" dirty="0" smtClean="0">
                <a:solidFill>
                  <a:srgbClr val="FFFFFF"/>
                </a:solidFill>
              </a:rPr>
              <a:t> stash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4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Ο κώδικας είναι συνεργατικό πράγμα</a:t>
            </a:r>
          </a:p>
          <a:p>
            <a:r>
              <a:rPr lang="el-GR" dirty="0" smtClean="0"/>
              <a:t>Μία ομάδα χρειάζεται πολλά αντίγραφα του κώδικά της</a:t>
            </a:r>
            <a:r>
              <a:rPr lang="en-US" dirty="0" smtClean="0"/>
              <a:t>, </a:t>
            </a:r>
            <a:r>
              <a:rPr lang="el-GR" dirty="0" smtClean="0"/>
              <a:t>ένα για κάθε προγραμματιστή</a:t>
            </a:r>
          </a:p>
          <a:p>
            <a:r>
              <a:rPr lang="el-GR" dirty="0" smtClean="0"/>
              <a:t>Μερικές φορές χρειάζεται να ανταλλάξουμε κώδικα με αυτά τα αντίγραφα</a:t>
            </a:r>
          </a:p>
          <a:p>
            <a:r>
              <a:rPr lang="el-GR" dirty="0" smtClean="0"/>
              <a:t>Κάθε αντίγραφο με το οποίο ανταλλάσσουμε κώδικα ονομάζεται </a:t>
            </a:r>
            <a:r>
              <a:rPr lang="en-US" dirty="0" smtClean="0"/>
              <a:t>“remote”</a:t>
            </a:r>
          </a:p>
        </p:txBody>
      </p:sp>
    </p:spTree>
    <p:extLst>
      <p:ext uri="{BB962C8B-B14F-4D97-AF65-F5344CB8AC3E}">
        <p14:creationId xmlns:p14="http://schemas.microsoft.com/office/powerpoint/2010/main" val="259877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426" y="2036660"/>
            <a:ext cx="4169149" cy="416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9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!=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l-GR" dirty="0" smtClean="0"/>
              <a:t>Ένα </a:t>
            </a:r>
            <a:r>
              <a:rPr lang="en-US" dirty="0" smtClean="0"/>
              <a:t>website </a:t>
            </a:r>
            <a:r>
              <a:rPr lang="el-GR" dirty="0" smtClean="0"/>
              <a:t>που μπορούμε να ανεβάσουμε αντίγραφα των </a:t>
            </a:r>
            <a:r>
              <a:rPr lang="en-US" dirty="0" smtClean="0"/>
              <a:t>repo </a:t>
            </a:r>
            <a:r>
              <a:rPr lang="el-GR" dirty="0" smtClean="0"/>
              <a:t>μας και να συνεργαστούμε</a:t>
            </a:r>
            <a:endParaRPr lang="en-US" dirty="0" smtClean="0"/>
          </a:p>
          <a:p>
            <a:r>
              <a:rPr lang="el-GR" dirty="0" smtClean="0"/>
              <a:t>Προσφέρει εργαλεία για συνεργασία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Ας συνεργαστούμε!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Μπείτε στο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https://github.com/dionyziz/git-class</a:t>
            </a:r>
            <a:endParaRPr lang="en-US" dirty="0" smtClean="0"/>
          </a:p>
          <a:p>
            <a:r>
              <a:rPr lang="el-GR" dirty="0" smtClean="0"/>
              <a:t>Πατήστε </a:t>
            </a:r>
            <a:r>
              <a:rPr lang="en-US" dirty="0" smtClean="0"/>
              <a:t>“Fork” </a:t>
            </a:r>
            <a:r>
              <a:rPr lang="el-GR" dirty="0" smtClean="0"/>
              <a:t>πάνω δεξιά</a:t>
            </a:r>
            <a:endParaRPr lang="en-US" dirty="0" smtClean="0"/>
          </a:p>
          <a:p>
            <a:r>
              <a:rPr lang="el-GR" dirty="0" smtClean="0"/>
              <a:t>Τώρα έχετε φτιάξει ένα αντίγραφο του δικού μας </a:t>
            </a:r>
            <a:r>
              <a:rPr lang="en-US" dirty="0" smtClean="0"/>
              <a:t>repo </a:t>
            </a:r>
            <a:r>
              <a:rPr lang="el-GR" dirty="0" smtClean="0"/>
              <a:t>το οποίο σας ανήκει και μπορείτε να το αλλάξετε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63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Τώρα που έχεις ένα δικό σου αντίγραφο στο </a:t>
            </a:r>
            <a:r>
              <a:rPr lang="en-US" dirty="0" err="1" smtClean="0"/>
              <a:t>GitHub</a:t>
            </a:r>
            <a:r>
              <a:rPr lang="el-GR" dirty="0" smtClean="0"/>
              <a:t>, μπορείς να φτιάξεις ένα αντίγραφο στον υπολογιστή σου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clone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git@github.com:</a:t>
            </a:r>
            <a:r>
              <a:rPr lang="en-US" i="1" dirty="0" smtClean="0">
                <a:hlinkClick r:id="rId2"/>
              </a:rPr>
              <a:t>to-onoma-sou</a:t>
            </a:r>
            <a:r>
              <a:rPr lang="en-US" dirty="0" smtClean="0">
                <a:hlinkClick r:id="rId2"/>
              </a:rPr>
              <a:t>/git-class.git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cd </a:t>
            </a:r>
            <a:r>
              <a:rPr lang="en-US" dirty="0" err="1" smtClean="0"/>
              <a:t>git</a:t>
            </a:r>
            <a:r>
              <a:rPr lang="en-US" dirty="0" smtClean="0"/>
              <a:t>-class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8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Μπορούμε να...</a:t>
            </a:r>
          </a:p>
          <a:p>
            <a:pPr lvl="1"/>
            <a:r>
              <a:rPr lang="el-GR" dirty="0" smtClean="0"/>
              <a:t>κρατάμε εκδόσεις στα αρχεία</a:t>
            </a:r>
          </a:p>
          <a:p>
            <a:pPr lvl="1"/>
            <a:r>
              <a:rPr lang="el-GR" dirty="0" smtClean="0"/>
              <a:t>κάνουμε </a:t>
            </a:r>
            <a:r>
              <a:rPr lang="en-US" dirty="0" smtClean="0"/>
              <a:t>undo </a:t>
            </a:r>
            <a:r>
              <a:rPr lang="el-GR" dirty="0" smtClean="0"/>
              <a:t>αλλαγές</a:t>
            </a:r>
          </a:p>
          <a:p>
            <a:pPr lvl="1"/>
            <a:r>
              <a:rPr lang="el-GR" dirty="0" smtClean="0"/>
              <a:t>συνεργαζόμαστε με άλλους</a:t>
            </a:r>
          </a:p>
          <a:p>
            <a:pPr lvl="1"/>
            <a:r>
              <a:rPr lang="el-GR" dirty="0" smtClean="0"/>
              <a:t>κρατάμε </a:t>
            </a:r>
            <a:r>
              <a:rPr lang="en-US" dirty="0" smtClean="0"/>
              <a:t>backups </a:t>
            </a:r>
            <a:r>
              <a:rPr lang="el-GR" dirty="0" smtClean="0"/>
              <a:t>των αρχείων μας</a:t>
            </a:r>
          </a:p>
          <a:p>
            <a:pPr lvl="1"/>
            <a:r>
              <a:rPr lang="el-GR" dirty="0" smtClean="0"/>
              <a:t>μοιραζόμαστε εύκολα τον κώδικα με την ομάδα</a:t>
            </a:r>
          </a:p>
          <a:p>
            <a:pPr lvl="1"/>
            <a:r>
              <a:rPr lang="el-GR" dirty="0" smtClean="0"/>
              <a:t>ξέρουμε ποια είναι η «τελευταία» έκδοση</a:t>
            </a:r>
          </a:p>
        </p:txBody>
      </p:sp>
    </p:spTree>
    <p:extLst>
      <p:ext uri="{BB962C8B-B14F-4D97-AF65-F5344CB8AC3E}">
        <p14:creationId xmlns:p14="http://schemas.microsoft.com/office/powerpoint/2010/main" val="301283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Forks &amp; Clones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 smtClean="0"/>
              <a:t>Πλέον έχεις </a:t>
            </a:r>
            <a:r>
              <a:rPr lang="el-GR" b="1" dirty="0" smtClean="0"/>
              <a:t>2 δικά σου </a:t>
            </a:r>
            <a:r>
              <a:rPr lang="en-US" b="1" dirty="0" smtClean="0"/>
              <a:t>repos</a:t>
            </a:r>
            <a:r>
              <a:rPr lang="el-GR" dirty="0" smtClean="0"/>
              <a:t>, αντίγραφα του δικού μας:</a:t>
            </a:r>
            <a:endParaRPr lang="en-US" dirty="0" smtClean="0"/>
          </a:p>
          <a:p>
            <a:r>
              <a:rPr lang="en-US" dirty="0" smtClean="0"/>
              <a:t>Fork: </a:t>
            </a:r>
            <a:r>
              <a:rPr lang="el-GR" dirty="0" smtClean="0"/>
              <a:t>Το αντίγραφο του </a:t>
            </a:r>
            <a:r>
              <a:rPr lang="en-US" dirty="0" smtClean="0"/>
              <a:t>repo </a:t>
            </a:r>
            <a:r>
              <a:rPr lang="el-GR" dirty="0" smtClean="0"/>
              <a:t>μας εντός του λογαριασμού σου στο </a:t>
            </a:r>
            <a:r>
              <a:rPr lang="en-US" dirty="0" err="1" smtClean="0"/>
              <a:t>GitHub</a:t>
            </a:r>
            <a:endParaRPr lang="el-GR" dirty="0" smtClean="0"/>
          </a:p>
          <a:p>
            <a:r>
              <a:rPr lang="en-US" dirty="0" smtClean="0"/>
              <a:t>Clone: </a:t>
            </a:r>
            <a:r>
              <a:rPr lang="el-GR" dirty="0" smtClean="0"/>
              <a:t>Το αντίγραφο στον υπολογιστή σου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66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Αυτά τα δύο </a:t>
            </a:r>
            <a:r>
              <a:rPr lang="en-US" dirty="0" smtClean="0"/>
              <a:t>repos </a:t>
            </a:r>
            <a:r>
              <a:rPr lang="el-GR" dirty="0" smtClean="0"/>
              <a:t>συνδέονται:</a:t>
            </a:r>
          </a:p>
          <a:p>
            <a:pPr lvl="1"/>
            <a:r>
              <a:rPr lang="el-GR" dirty="0" smtClean="0"/>
              <a:t>το </a:t>
            </a:r>
            <a:r>
              <a:rPr lang="en-US" dirty="0" smtClean="0"/>
              <a:t>clone </a:t>
            </a:r>
            <a:r>
              <a:rPr lang="el-GR" dirty="0" smtClean="0"/>
              <a:t>στον υπολογιστή σου</a:t>
            </a:r>
            <a:endParaRPr lang="en-US" dirty="0" smtClean="0"/>
          </a:p>
          <a:p>
            <a:pPr lvl="1"/>
            <a:r>
              <a:rPr lang="el-GR" dirty="0" smtClean="0"/>
              <a:t>το </a:t>
            </a:r>
            <a:r>
              <a:rPr lang="en-US" dirty="0" smtClean="0"/>
              <a:t>fork </a:t>
            </a:r>
            <a:r>
              <a:rPr lang="el-GR" dirty="0" smtClean="0"/>
              <a:t>σου εντός του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l-GR" dirty="0" smtClean="0"/>
              <a:t>Το </a:t>
            </a:r>
            <a:r>
              <a:rPr lang="en-US" dirty="0" smtClean="0"/>
              <a:t>repo </a:t>
            </a:r>
            <a:r>
              <a:rPr lang="el-GR" dirty="0" smtClean="0"/>
              <a:t>στον υπολογιστή σου έχει ως </a:t>
            </a:r>
            <a:r>
              <a:rPr lang="en-US" b="1" dirty="0" smtClean="0"/>
              <a:t>remote</a:t>
            </a:r>
            <a:r>
              <a:rPr lang="en-US" dirty="0" smtClean="0"/>
              <a:t> </a:t>
            </a:r>
            <a:r>
              <a:rPr lang="el-GR" dirty="0" smtClean="0"/>
              <a:t>το </a:t>
            </a:r>
            <a:r>
              <a:rPr lang="en-US" dirty="0" smtClean="0"/>
              <a:t>repo </a:t>
            </a:r>
            <a:r>
              <a:rPr lang="el-GR" dirty="0" smtClean="0"/>
              <a:t>σου στο </a:t>
            </a:r>
            <a:r>
              <a:rPr lang="en-US" dirty="0" err="1" smtClean="0"/>
              <a:t>GitHub</a:t>
            </a:r>
            <a:endParaRPr lang="en-US" b="1" dirty="0"/>
          </a:p>
        </p:txBody>
      </p:sp>
      <p:sp>
        <p:nvSpPr>
          <p:cNvPr id="5" name="Can 4"/>
          <p:cNvSpPr/>
          <p:nvPr/>
        </p:nvSpPr>
        <p:spPr>
          <a:xfrm>
            <a:off x="1311582" y="4867552"/>
            <a:ext cx="1876280" cy="1258611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repository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(clone)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6166120" y="4867552"/>
            <a:ext cx="1876280" cy="1258611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GitHub</a:t>
            </a:r>
            <a:r>
              <a:rPr lang="en-US" b="1" dirty="0" smtClean="0">
                <a:solidFill>
                  <a:schemeClr val="tx1"/>
                </a:solidFill>
              </a:rPr>
              <a:t> repository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(fork)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941" y="4296890"/>
            <a:ext cx="806205" cy="80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8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Κάθε αντίγραφο του </a:t>
            </a:r>
            <a:r>
              <a:rPr lang="en-US" dirty="0" smtClean="0"/>
              <a:t>repo </a:t>
            </a:r>
            <a:r>
              <a:rPr lang="el-GR" dirty="0" smtClean="0"/>
              <a:t>έχει τα δικά του </a:t>
            </a:r>
            <a:r>
              <a:rPr lang="en-US" dirty="0" smtClean="0"/>
              <a:t>commits, branches, </a:t>
            </a:r>
            <a:r>
              <a:rPr lang="el-GR" dirty="0" smtClean="0"/>
              <a:t>και ιστορικό</a:t>
            </a:r>
          </a:p>
          <a:p>
            <a:r>
              <a:rPr lang="el-GR" dirty="0" smtClean="0"/>
              <a:t>Κάποια από αυτά μπορεί να είναι κοινά</a:t>
            </a:r>
            <a:endParaRPr lang="en-US" dirty="0" smtClean="0"/>
          </a:p>
          <a:p>
            <a:r>
              <a:rPr lang="el-GR" dirty="0" smtClean="0"/>
              <a:t>Κάθε </a:t>
            </a:r>
            <a:r>
              <a:rPr lang="en-US" dirty="0" smtClean="0"/>
              <a:t>remote </a:t>
            </a:r>
            <a:r>
              <a:rPr lang="el-GR" dirty="0" smtClean="0"/>
              <a:t>έχει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l-GR" dirty="0" smtClean="0"/>
              <a:t>το δικό του </a:t>
            </a:r>
            <a:r>
              <a:rPr lang="en-US" dirty="0" smtClean="0"/>
              <a:t>URL</a:t>
            </a:r>
          </a:p>
          <a:p>
            <a:pPr lvl="1"/>
            <a:r>
              <a:rPr lang="el-GR" dirty="0" smtClean="0"/>
              <a:t>ένα όνομα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03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remote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remote</a:t>
            </a:r>
            <a:endParaRPr lang="en-US" dirty="0" smtClean="0"/>
          </a:p>
          <a:p>
            <a:r>
              <a:rPr lang="el-GR" dirty="0" smtClean="0"/>
              <a:t>Δείχνει ποια είναι τα </a:t>
            </a:r>
            <a:r>
              <a:rPr lang="en-US" dirty="0" smtClean="0"/>
              <a:t>remotes </a:t>
            </a:r>
            <a:r>
              <a:rPr lang="el-GR" dirty="0" smtClean="0"/>
              <a:t>του </a:t>
            </a:r>
            <a:r>
              <a:rPr lang="en-US" dirty="0" smtClean="0"/>
              <a:t>repo </a:t>
            </a:r>
            <a:r>
              <a:rPr lang="el-GR" dirty="0" smtClean="0"/>
              <a:t>μας</a:t>
            </a:r>
            <a:endParaRPr lang="en-US" dirty="0" smtClean="0"/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remote add &lt;name&gt; &lt;</a:t>
            </a:r>
            <a:r>
              <a:rPr lang="en-US" dirty="0" err="1" smtClean="0">
                <a:latin typeface="Consolas"/>
                <a:cs typeface="Consolas"/>
              </a:rPr>
              <a:t>url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r>
              <a:rPr lang="el-GR" dirty="0" smtClean="0"/>
              <a:t>Προσθέτει ένα καινούργιο </a:t>
            </a:r>
            <a:r>
              <a:rPr lang="en-US" dirty="0" smtClean="0"/>
              <a:t>remote </a:t>
            </a:r>
            <a:r>
              <a:rPr lang="el-GR" dirty="0" smtClean="0"/>
              <a:t>με το οποίο σκοπεύουμε να συνεργαστούμε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remote </a:t>
            </a:r>
            <a:r>
              <a:rPr lang="en-US" dirty="0" err="1" smtClean="0">
                <a:latin typeface="Consolas"/>
                <a:cs typeface="Consolas"/>
              </a:rPr>
              <a:t>rm</a:t>
            </a:r>
            <a:r>
              <a:rPr lang="en-US" dirty="0" smtClean="0">
                <a:latin typeface="Consolas"/>
                <a:cs typeface="Consolas"/>
              </a:rPr>
              <a:t> &lt;name&gt;</a:t>
            </a:r>
          </a:p>
          <a:p>
            <a:r>
              <a:rPr lang="el-GR" dirty="0" smtClean="0"/>
              <a:t>Διαγράφει το </a:t>
            </a:r>
            <a:r>
              <a:rPr lang="en-US" dirty="0" smtClean="0"/>
              <a:t>remote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99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Όταν κάνουμε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l-GR" dirty="0" smtClean="0"/>
              <a:t>δημιουργείται αυτόματα ένα </a:t>
            </a:r>
            <a:r>
              <a:rPr lang="en-US" dirty="0" smtClean="0"/>
              <a:t>remote </a:t>
            </a:r>
            <a:r>
              <a:rPr lang="el-GR" dirty="0" smtClean="0"/>
              <a:t>με το όνομα </a:t>
            </a:r>
            <a:r>
              <a:rPr lang="en-US" dirty="0" smtClean="0"/>
              <a:t>“origin”</a:t>
            </a:r>
            <a:r>
              <a:rPr lang="el-GR" dirty="0" smtClean="0"/>
              <a:t> το οποίο είναι το δικό μας αντίγραφο του </a:t>
            </a:r>
            <a:r>
              <a:rPr lang="en-US" dirty="0" smtClean="0"/>
              <a:t>repo</a:t>
            </a:r>
            <a:r>
              <a:rPr lang="el-GR" dirty="0" smtClean="0"/>
              <a:t> στο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l-GR" dirty="0" smtClean="0"/>
              <a:t>Αυτό είναι το </a:t>
            </a:r>
            <a:r>
              <a:rPr lang="en-US" dirty="0" smtClean="0"/>
              <a:t>remote </a:t>
            </a:r>
            <a:r>
              <a:rPr lang="el-GR" dirty="0" smtClean="0"/>
              <a:t>που θα χρησιμοποιείς περισσότερο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371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</a:t>
            </a:r>
            <a:r>
              <a:rPr lang="en-US" dirty="0" smtClean="0">
                <a:latin typeface="Consolas"/>
                <a:cs typeface="Consolas"/>
              </a:rPr>
              <a:t>&lt;remote&gt; &lt;branch&gt;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r>
              <a:rPr lang="el-GR" dirty="0" smtClean="0"/>
              <a:t>Στέλνει </a:t>
            </a:r>
            <a:r>
              <a:rPr lang="el-GR" dirty="0" smtClean="0"/>
              <a:t>τα </a:t>
            </a:r>
            <a:r>
              <a:rPr lang="en-US" dirty="0" smtClean="0"/>
              <a:t>commits </a:t>
            </a:r>
            <a:r>
              <a:rPr lang="el-GR" dirty="0" smtClean="0"/>
              <a:t>που </a:t>
            </a:r>
            <a:r>
              <a:rPr lang="el-GR" dirty="0" smtClean="0"/>
              <a:t>έχουμε από το τοπικό ενεργό </a:t>
            </a:r>
            <a:r>
              <a:rPr lang="en-US" dirty="0" smtClean="0"/>
              <a:t>branch </a:t>
            </a:r>
            <a:r>
              <a:rPr lang="el-GR" dirty="0" smtClean="0"/>
              <a:t>στο </a:t>
            </a:r>
            <a:r>
              <a:rPr lang="en-US" dirty="0" smtClean="0"/>
              <a:t>branch </a:t>
            </a:r>
            <a:r>
              <a:rPr lang="el-GR" dirty="0" smtClean="0"/>
              <a:t>του </a:t>
            </a:r>
            <a:r>
              <a:rPr lang="en-US" dirty="0" smtClean="0"/>
              <a:t>remote </a:t>
            </a:r>
            <a:r>
              <a:rPr lang="el-GR" dirty="0" smtClean="0"/>
              <a:t>που επιλέξαμε</a:t>
            </a:r>
            <a:endParaRPr lang="en-US" dirty="0"/>
          </a:p>
          <a:p>
            <a:r>
              <a:rPr lang="el-GR" dirty="0" smtClean="0"/>
              <a:t>Έτσι δημοσιεύουμε τον κώδικά </a:t>
            </a:r>
            <a:r>
              <a:rPr lang="el-GR" dirty="0" smtClean="0"/>
              <a:t>μας</a:t>
            </a:r>
            <a:endParaRPr lang="el-GR" dirty="0"/>
          </a:p>
          <a:p>
            <a:r>
              <a:rPr lang="el-GR" dirty="0" smtClean="0"/>
              <a:t>πχ</a:t>
            </a:r>
            <a:r>
              <a:rPr lang="el-GR" dirty="0" smtClean="0"/>
              <a:t>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master</a:t>
            </a:r>
            <a:endParaRPr lang="el-GR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92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pull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pull </a:t>
            </a:r>
            <a:r>
              <a:rPr lang="en-US" dirty="0" smtClean="0">
                <a:latin typeface="Consolas"/>
                <a:cs typeface="Consolas"/>
              </a:rPr>
              <a:t>&lt;remote&gt; &lt;branch&gt;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r>
              <a:rPr lang="el-GR" dirty="0" smtClean="0"/>
              <a:t>Φέρνει </a:t>
            </a:r>
            <a:r>
              <a:rPr lang="el-GR" dirty="0" smtClean="0"/>
              <a:t>στο</a:t>
            </a:r>
            <a:r>
              <a:rPr lang="en-US" dirty="0" smtClean="0"/>
              <a:t> </a:t>
            </a:r>
            <a:r>
              <a:rPr lang="el-GR" dirty="0" smtClean="0"/>
              <a:t>τοπικ</a:t>
            </a:r>
            <a:r>
              <a:rPr lang="el-GR" dirty="0" smtClean="0"/>
              <a:t>ό</a:t>
            </a:r>
            <a:r>
              <a:rPr lang="en-US" dirty="0" smtClean="0"/>
              <a:t> </a:t>
            </a:r>
            <a:r>
              <a:rPr lang="el-GR" dirty="0" smtClean="0"/>
              <a:t>ενεργ</a:t>
            </a:r>
            <a:r>
              <a:rPr lang="el-GR" dirty="0" smtClean="0"/>
              <a:t>ό</a:t>
            </a:r>
            <a:r>
              <a:rPr lang="el-GR" dirty="0" smtClean="0"/>
              <a:t> </a:t>
            </a:r>
            <a:r>
              <a:rPr lang="en-US" dirty="0" smtClean="0"/>
              <a:t>branch </a:t>
            </a:r>
            <a:r>
              <a:rPr lang="el-GR" dirty="0" smtClean="0"/>
              <a:t>τα </a:t>
            </a:r>
            <a:r>
              <a:rPr lang="en-US" dirty="0" smtClean="0"/>
              <a:t>commits </a:t>
            </a:r>
            <a:r>
              <a:rPr lang="el-GR" dirty="0" smtClean="0"/>
              <a:t>που υπάρχουν στο </a:t>
            </a:r>
            <a:r>
              <a:rPr lang="en-US" dirty="0" smtClean="0"/>
              <a:t>branch </a:t>
            </a:r>
            <a:r>
              <a:rPr lang="el-GR" dirty="0" smtClean="0"/>
              <a:t>του </a:t>
            </a:r>
            <a:r>
              <a:rPr lang="en-US" dirty="0" smtClean="0"/>
              <a:t>remote </a:t>
            </a:r>
            <a:r>
              <a:rPr lang="el-GR" dirty="0" smtClean="0"/>
              <a:t>που επιλ</a:t>
            </a:r>
            <a:r>
              <a:rPr lang="el-GR" dirty="0" smtClean="0"/>
              <a:t>έξαμε</a:t>
            </a:r>
            <a:endParaRPr lang="en-US" dirty="0"/>
          </a:p>
          <a:p>
            <a:r>
              <a:rPr lang="el-GR" dirty="0" smtClean="0"/>
              <a:t>Έτσι κατεβάζουμε τις αλλαγές των </a:t>
            </a:r>
            <a:r>
              <a:rPr lang="el-GR" dirty="0" smtClean="0"/>
              <a:t>άλλων</a:t>
            </a:r>
          </a:p>
          <a:p>
            <a:r>
              <a:rPr lang="el-GR" dirty="0" smtClean="0"/>
              <a:t>πχ: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pull origin master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58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187862" y="2750797"/>
            <a:ext cx="2978258" cy="686515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000000"/>
                </a:solidFill>
              </a:rPr>
              <a:t>git</a:t>
            </a:r>
            <a:r>
              <a:rPr lang="en-US" b="1" dirty="0" smtClean="0">
                <a:solidFill>
                  <a:srgbClr val="000000"/>
                </a:solidFill>
              </a:rPr>
              <a:t> push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flipH="1">
            <a:off x="3187862" y="3345776"/>
            <a:ext cx="2977880" cy="686515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000000"/>
                </a:solidFill>
              </a:rPr>
              <a:t>git</a:t>
            </a:r>
            <a:r>
              <a:rPr lang="en-US" b="1" dirty="0" smtClean="0">
                <a:solidFill>
                  <a:srgbClr val="000000"/>
                </a:solidFill>
              </a:rPr>
              <a:t> pull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" name="Can 3"/>
          <p:cNvSpPr/>
          <p:nvPr/>
        </p:nvSpPr>
        <p:spPr>
          <a:xfrm>
            <a:off x="1311582" y="2750797"/>
            <a:ext cx="1876280" cy="1258611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5" name="Can 4"/>
          <p:cNvSpPr/>
          <p:nvPr/>
        </p:nvSpPr>
        <p:spPr>
          <a:xfrm>
            <a:off x="6166120" y="2750797"/>
            <a:ext cx="1876280" cy="1258611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GitHub</a:t>
            </a:r>
            <a:r>
              <a:rPr lang="en-US" b="1" dirty="0" smtClean="0">
                <a:solidFill>
                  <a:schemeClr val="tx1"/>
                </a:solidFill>
              </a:rPr>
              <a:t> Repository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941" y="2180135"/>
            <a:ext cx="806205" cy="80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9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checkout master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pull origin master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checkout -b feature</a:t>
            </a:r>
          </a:p>
          <a:p>
            <a:pPr marL="0" indent="0">
              <a:buNone/>
            </a:pPr>
            <a:r>
              <a:rPr lang="en-US" dirty="0" smtClean="0"/>
              <a:t>vim &amp;&amp; </a:t>
            </a:r>
            <a:r>
              <a:rPr lang="en-US" dirty="0" err="1" smtClean="0"/>
              <a:t>git</a:t>
            </a:r>
            <a:r>
              <a:rPr lang="en-US" dirty="0" smtClean="0"/>
              <a:t> add &amp;&amp; </a:t>
            </a:r>
            <a:r>
              <a:rPr lang="en-US" dirty="0" err="1" smtClean="0"/>
              <a:t>git</a:t>
            </a:r>
            <a:r>
              <a:rPr lang="en-US" dirty="0" smtClean="0"/>
              <a:t> commit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checkout master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merge feature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push origin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6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“Outdated”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5-10-02 at 6.23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8919"/>
            <a:ext cx="9144000" cy="25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6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3555</TotalTime>
  <Words>2458</Words>
  <Application>Microsoft Macintosh PowerPoint</Application>
  <PresentationFormat>On-screen Show (4:3)</PresentationFormat>
  <Paragraphs>548</Paragraphs>
  <Slides>104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0" baseType="lpstr">
      <vt:lpstr>Calibri</vt:lpstr>
      <vt:lpstr>Calibri (Body)</vt:lpstr>
      <vt:lpstr>Calibri (Headings)</vt:lpstr>
      <vt:lpstr>Consolas</vt:lpstr>
      <vt:lpstr>Arial</vt:lpstr>
      <vt:lpstr>Office Theme</vt:lpstr>
      <vt:lpstr>Σεμινάριο Git &amp; GitHub</vt:lpstr>
      <vt:lpstr>Ποιοι είμαστε</vt:lpstr>
      <vt:lpstr>Βοηθοί &amp; Συντελεστές</vt:lpstr>
      <vt:lpstr>Τι θα μάθουμε</vt:lpstr>
      <vt:lpstr>Τι θα μάθουμε</vt:lpstr>
      <vt:lpstr>Το πρόβλημα</vt:lpstr>
      <vt:lpstr>Πώς λύνουμε αυτά τα προβλήματα;</vt:lpstr>
      <vt:lpstr>PowerPoint Presentation</vt:lpstr>
      <vt:lpstr>Version control</vt:lpstr>
      <vt:lpstr>Ιστορία του version control</vt:lpstr>
      <vt:lpstr>Τι είναι το git?</vt:lpstr>
      <vt:lpstr>Εγκατάσταση του git</vt:lpstr>
      <vt:lpstr>Εγκατάσταση του git</vt:lpstr>
      <vt:lpstr>Βιβλιογραφία</vt:lpstr>
      <vt:lpstr>Ρύθμιση του git</vt:lpstr>
      <vt:lpstr>PowerPoint Presentation</vt:lpstr>
      <vt:lpstr>Ας ξεκινήσουμε ένα project!</vt:lpstr>
      <vt:lpstr>git init</vt:lpstr>
      <vt:lpstr>Ο φάκελος .git</vt:lpstr>
      <vt:lpstr>git status</vt:lpstr>
      <vt:lpstr>git add &lt;file&gt;</vt:lpstr>
      <vt:lpstr>PowerPoint Presentation</vt:lpstr>
      <vt:lpstr>git commit</vt:lpstr>
      <vt:lpstr>Τι είναι ένα «commit αντικείμενο»?</vt:lpstr>
      <vt:lpstr>PowerPoint Presentation</vt:lpstr>
      <vt:lpstr>git add &lt;file&gt;</vt:lpstr>
      <vt:lpstr>PowerPoint Presentation</vt:lpstr>
      <vt:lpstr>git help &lt;command&gt;</vt:lpstr>
      <vt:lpstr>Βασικό git workflow</vt:lpstr>
      <vt:lpstr>git commit -a</vt:lpstr>
      <vt:lpstr>.gitignore</vt:lpstr>
      <vt:lpstr>Παράδειγμα .gitignore</vt:lpstr>
      <vt:lpstr>git rm</vt:lpstr>
      <vt:lpstr>PowerPoint Presentation</vt:lpstr>
      <vt:lpstr>git mv</vt:lpstr>
      <vt:lpstr>Ιστορικό</vt:lpstr>
      <vt:lpstr>git log</vt:lpstr>
      <vt:lpstr>git log</vt:lpstr>
      <vt:lpstr>git log</vt:lpstr>
      <vt:lpstr>Ένα καλύτερο git log: git lg</vt:lpstr>
      <vt:lpstr>git lg</vt:lpstr>
      <vt:lpstr>git show</vt:lpstr>
      <vt:lpstr>git show</vt:lpstr>
      <vt:lpstr>Αναγνωριστικά των commits</vt:lpstr>
      <vt:lpstr>git diff</vt:lpstr>
      <vt:lpstr>git diff --staged</vt:lpstr>
      <vt:lpstr>git diff HEAD</vt:lpstr>
      <vt:lpstr>Staging area</vt:lpstr>
      <vt:lpstr>PowerPoint Presentation</vt:lpstr>
      <vt:lpstr>Quiz: Τι δείχνει αυτό το git status?</vt:lpstr>
      <vt:lpstr>git checkout &lt;file&gt;</vt:lpstr>
      <vt:lpstr>git reset</vt:lpstr>
      <vt:lpstr>PowerPoint Presentation</vt:lpstr>
      <vt:lpstr>Διάλλειμα</vt:lpstr>
      <vt:lpstr>Branches</vt:lpstr>
      <vt:lpstr>git branch</vt:lpstr>
      <vt:lpstr>git checkout &lt;branch&gt;</vt:lpstr>
      <vt:lpstr>git branch -d &lt;branch&gt;</vt:lpstr>
      <vt:lpstr>master</vt:lpstr>
      <vt:lpstr>PowerPoint Presentation</vt:lpstr>
      <vt:lpstr>git checkout -b &lt;branch&gt;</vt:lpstr>
      <vt:lpstr>Ο γράφος του git</vt:lpstr>
      <vt:lpstr>git commit</vt:lpstr>
      <vt:lpstr>git commit</vt:lpstr>
      <vt:lpstr>git branch readme_typo</vt:lpstr>
      <vt:lpstr>git checkout readme_typo</vt:lpstr>
      <vt:lpstr>PowerPoint Presentation</vt:lpstr>
      <vt:lpstr>git commit</vt:lpstr>
      <vt:lpstr>git checkout master</vt:lpstr>
      <vt:lpstr>git commit</vt:lpstr>
      <vt:lpstr>Quiz: Δημιούργησε τον γράφο</vt:lpstr>
      <vt:lpstr>PowerPoint Presentation</vt:lpstr>
      <vt:lpstr>git merge &lt;branch&gt;</vt:lpstr>
      <vt:lpstr>Αλγόριθμος merging</vt:lpstr>
      <vt:lpstr>Αλγόριθμος merging</vt:lpstr>
      <vt:lpstr>PowerPoint Presentation</vt:lpstr>
      <vt:lpstr>PowerPoint Presentation</vt:lpstr>
      <vt:lpstr>PowerPoint Presentation</vt:lpstr>
      <vt:lpstr>Branching workflow</vt:lpstr>
      <vt:lpstr>Branching workflow</vt:lpstr>
      <vt:lpstr>Stash</vt:lpstr>
      <vt:lpstr>git stash</vt:lpstr>
      <vt:lpstr>git stash pop</vt:lpstr>
      <vt:lpstr>PowerPoint Presentation</vt:lpstr>
      <vt:lpstr>Remotes</vt:lpstr>
      <vt:lpstr>GitHub</vt:lpstr>
      <vt:lpstr>GitHub</vt:lpstr>
      <vt:lpstr>Ας συνεργαστούμε!</vt:lpstr>
      <vt:lpstr>Cloning</vt:lpstr>
      <vt:lpstr>Forks &amp; Clones</vt:lpstr>
      <vt:lpstr>Remotes</vt:lpstr>
      <vt:lpstr>Remotes</vt:lpstr>
      <vt:lpstr>git remote</vt:lpstr>
      <vt:lpstr>origin</vt:lpstr>
      <vt:lpstr>git push</vt:lpstr>
      <vt:lpstr>git pull</vt:lpstr>
      <vt:lpstr>PowerPoint Presentation</vt:lpstr>
      <vt:lpstr>Remote workflow</vt:lpstr>
      <vt:lpstr>“Outdated”</vt:lpstr>
      <vt:lpstr>Outdated</vt:lpstr>
      <vt:lpstr>Μάθαμε</vt:lpstr>
      <vt:lpstr>Μάθαμε</vt:lpstr>
      <vt:lpstr>Στο επόμενο...</vt:lpstr>
      <vt:lpstr>Ευχαριστούμε!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Σεμινάριο Git &amp; GitHub</dc:title>
  <dc:creator>Dionysis Zindros</dc:creator>
  <cp:lastModifiedBy>Microsoft Office User</cp:lastModifiedBy>
  <cp:revision>97</cp:revision>
  <dcterms:created xsi:type="dcterms:W3CDTF">2015-10-01T14:16:48Z</dcterms:created>
  <dcterms:modified xsi:type="dcterms:W3CDTF">2015-10-05T19:07:31Z</dcterms:modified>
</cp:coreProperties>
</file>